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9"/>
  </p:notesMasterIdLst>
  <p:handoutMasterIdLst>
    <p:handoutMasterId r:id="rId180"/>
  </p:handoutMasterIdLst>
  <p:sldIdLst>
    <p:sldId id="256" r:id="rId2"/>
    <p:sldId id="837" r:id="rId3"/>
    <p:sldId id="839" r:id="rId4"/>
    <p:sldId id="858" r:id="rId5"/>
    <p:sldId id="859" r:id="rId6"/>
    <p:sldId id="840" r:id="rId7"/>
    <p:sldId id="845" r:id="rId8"/>
    <p:sldId id="846" r:id="rId9"/>
    <p:sldId id="847" r:id="rId10"/>
    <p:sldId id="848" r:id="rId11"/>
    <p:sldId id="855" r:id="rId12"/>
    <p:sldId id="853" r:id="rId13"/>
    <p:sldId id="854" r:id="rId14"/>
    <p:sldId id="852" r:id="rId15"/>
    <p:sldId id="856" r:id="rId16"/>
    <p:sldId id="857" r:id="rId17"/>
    <p:sldId id="860" r:id="rId18"/>
    <p:sldId id="861" r:id="rId19"/>
    <p:sldId id="862" r:id="rId20"/>
    <p:sldId id="863" r:id="rId21"/>
    <p:sldId id="864" r:id="rId22"/>
    <p:sldId id="865" r:id="rId23"/>
    <p:sldId id="868" r:id="rId24"/>
    <p:sldId id="866" r:id="rId25"/>
    <p:sldId id="867" r:id="rId26"/>
    <p:sldId id="994" r:id="rId27"/>
    <p:sldId id="869" r:id="rId28"/>
    <p:sldId id="870" r:id="rId29"/>
    <p:sldId id="871" r:id="rId30"/>
    <p:sldId id="872" r:id="rId31"/>
    <p:sldId id="873" r:id="rId32"/>
    <p:sldId id="874" r:id="rId33"/>
    <p:sldId id="875" r:id="rId34"/>
    <p:sldId id="876" r:id="rId35"/>
    <p:sldId id="894" r:id="rId36"/>
    <p:sldId id="882" r:id="rId37"/>
    <p:sldId id="877" r:id="rId38"/>
    <p:sldId id="883" r:id="rId39"/>
    <p:sldId id="884" r:id="rId40"/>
    <p:sldId id="885" r:id="rId41"/>
    <p:sldId id="886" r:id="rId42"/>
    <p:sldId id="887" r:id="rId43"/>
    <p:sldId id="888" r:id="rId44"/>
    <p:sldId id="889" r:id="rId45"/>
    <p:sldId id="890" r:id="rId46"/>
    <p:sldId id="891" r:id="rId47"/>
    <p:sldId id="892" r:id="rId48"/>
    <p:sldId id="924" r:id="rId49"/>
    <p:sldId id="925" r:id="rId50"/>
    <p:sldId id="1014" r:id="rId51"/>
    <p:sldId id="926" r:id="rId52"/>
    <p:sldId id="1015" r:id="rId53"/>
    <p:sldId id="1016" r:id="rId54"/>
    <p:sldId id="1017" r:id="rId55"/>
    <p:sldId id="1018" r:id="rId56"/>
    <p:sldId id="1019" r:id="rId57"/>
    <p:sldId id="1020" r:id="rId58"/>
    <p:sldId id="1021" r:id="rId59"/>
    <p:sldId id="1022" r:id="rId60"/>
    <p:sldId id="1023" r:id="rId61"/>
    <p:sldId id="1024" r:id="rId62"/>
    <p:sldId id="927" r:id="rId63"/>
    <p:sldId id="928" r:id="rId64"/>
    <p:sldId id="929" r:id="rId65"/>
    <p:sldId id="930" r:id="rId66"/>
    <p:sldId id="931" r:id="rId67"/>
    <p:sldId id="932" r:id="rId68"/>
    <p:sldId id="933" r:id="rId69"/>
    <p:sldId id="934" r:id="rId70"/>
    <p:sldId id="935" r:id="rId71"/>
    <p:sldId id="936" r:id="rId72"/>
    <p:sldId id="937" r:id="rId73"/>
    <p:sldId id="938" r:id="rId74"/>
    <p:sldId id="939" r:id="rId75"/>
    <p:sldId id="940" r:id="rId76"/>
    <p:sldId id="941" r:id="rId77"/>
    <p:sldId id="942" r:id="rId78"/>
    <p:sldId id="943" r:id="rId79"/>
    <p:sldId id="944" r:id="rId80"/>
    <p:sldId id="945" r:id="rId81"/>
    <p:sldId id="946" r:id="rId82"/>
    <p:sldId id="947" r:id="rId83"/>
    <p:sldId id="948" r:id="rId84"/>
    <p:sldId id="949" r:id="rId85"/>
    <p:sldId id="950" r:id="rId86"/>
    <p:sldId id="951" r:id="rId87"/>
    <p:sldId id="952" r:id="rId88"/>
    <p:sldId id="953" r:id="rId89"/>
    <p:sldId id="954" r:id="rId90"/>
    <p:sldId id="955" r:id="rId91"/>
    <p:sldId id="956" r:id="rId92"/>
    <p:sldId id="957" r:id="rId93"/>
    <p:sldId id="958" r:id="rId94"/>
    <p:sldId id="1026" r:id="rId95"/>
    <p:sldId id="1027" r:id="rId96"/>
    <p:sldId id="1028" r:id="rId97"/>
    <p:sldId id="1029" r:id="rId98"/>
    <p:sldId id="1030" r:id="rId99"/>
    <p:sldId id="1031" r:id="rId100"/>
    <p:sldId id="1032" r:id="rId101"/>
    <p:sldId id="1033" r:id="rId102"/>
    <p:sldId id="1034" r:id="rId103"/>
    <p:sldId id="1035" r:id="rId104"/>
    <p:sldId id="1036" r:id="rId105"/>
    <p:sldId id="1037" r:id="rId106"/>
    <p:sldId id="1038" r:id="rId107"/>
    <p:sldId id="1039" r:id="rId108"/>
    <p:sldId id="1040" r:id="rId109"/>
    <p:sldId id="1041" r:id="rId110"/>
    <p:sldId id="1042" r:id="rId111"/>
    <p:sldId id="1043" r:id="rId112"/>
    <p:sldId id="1044" r:id="rId113"/>
    <p:sldId id="1045" r:id="rId114"/>
    <p:sldId id="1046" r:id="rId115"/>
    <p:sldId id="1047" r:id="rId116"/>
    <p:sldId id="1048" r:id="rId117"/>
    <p:sldId id="1049" r:id="rId118"/>
    <p:sldId id="1050" r:id="rId119"/>
    <p:sldId id="1051" r:id="rId120"/>
    <p:sldId id="1052" r:id="rId121"/>
    <p:sldId id="1053" r:id="rId122"/>
    <p:sldId id="1054" r:id="rId123"/>
    <p:sldId id="1055" r:id="rId124"/>
    <p:sldId id="1056" r:id="rId125"/>
    <p:sldId id="1057" r:id="rId126"/>
    <p:sldId id="1058" r:id="rId127"/>
    <p:sldId id="1059" r:id="rId128"/>
    <p:sldId id="1060" r:id="rId129"/>
    <p:sldId id="1061" r:id="rId130"/>
    <p:sldId id="1062" r:id="rId131"/>
    <p:sldId id="1063" r:id="rId132"/>
    <p:sldId id="1064" r:id="rId133"/>
    <p:sldId id="1065" r:id="rId134"/>
    <p:sldId id="1066" r:id="rId135"/>
    <p:sldId id="1067" r:id="rId136"/>
    <p:sldId id="1068" r:id="rId137"/>
    <p:sldId id="1069" r:id="rId138"/>
    <p:sldId id="1070" r:id="rId139"/>
    <p:sldId id="1071" r:id="rId140"/>
    <p:sldId id="1072" r:id="rId141"/>
    <p:sldId id="1073" r:id="rId142"/>
    <p:sldId id="959" r:id="rId143"/>
    <p:sldId id="960" r:id="rId144"/>
    <p:sldId id="961" r:id="rId145"/>
    <p:sldId id="962" r:id="rId146"/>
    <p:sldId id="963" r:id="rId147"/>
    <p:sldId id="964" r:id="rId148"/>
    <p:sldId id="965" r:id="rId149"/>
    <p:sldId id="966" r:id="rId150"/>
    <p:sldId id="1074" r:id="rId151"/>
    <p:sldId id="1075" r:id="rId152"/>
    <p:sldId id="1076" r:id="rId153"/>
    <p:sldId id="1077" r:id="rId154"/>
    <p:sldId id="1078" r:id="rId155"/>
    <p:sldId id="1079" r:id="rId156"/>
    <p:sldId id="1080" r:id="rId157"/>
    <p:sldId id="1081" r:id="rId158"/>
    <p:sldId id="1082" r:id="rId159"/>
    <p:sldId id="1083" r:id="rId160"/>
    <p:sldId id="967" r:id="rId161"/>
    <p:sldId id="968" r:id="rId162"/>
    <p:sldId id="969" r:id="rId163"/>
    <p:sldId id="970" r:id="rId164"/>
    <p:sldId id="971" r:id="rId165"/>
    <p:sldId id="1025" r:id="rId166"/>
    <p:sldId id="972" r:id="rId167"/>
    <p:sldId id="973" r:id="rId168"/>
    <p:sldId id="974" r:id="rId169"/>
    <p:sldId id="975" r:id="rId170"/>
    <p:sldId id="976" r:id="rId171"/>
    <p:sldId id="977" r:id="rId172"/>
    <p:sldId id="978" r:id="rId173"/>
    <p:sldId id="979" r:id="rId174"/>
    <p:sldId id="980" r:id="rId175"/>
    <p:sldId id="981" r:id="rId176"/>
    <p:sldId id="982" r:id="rId177"/>
    <p:sldId id="983" r:id="rId178"/>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ção Padrão" id="{85126C0B-A04E-4398-B9BE-D1A279FAC538}">
          <p14:sldIdLst>
            <p14:sldId id="256"/>
            <p14:sldId id="837"/>
            <p14:sldId id="839"/>
            <p14:sldId id="858"/>
            <p14:sldId id="859"/>
            <p14:sldId id="840"/>
            <p14:sldId id="845"/>
            <p14:sldId id="846"/>
            <p14:sldId id="847"/>
            <p14:sldId id="848"/>
            <p14:sldId id="855"/>
            <p14:sldId id="853"/>
            <p14:sldId id="854"/>
            <p14:sldId id="852"/>
            <p14:sldId id="856"/>
            <p14:sldId id="857"/>
            <p14:sldId id="860"/>
            <p14:sldId id="861"/>
            <p14:sldId id="862"/>
            <p14:sldId id="863"/>
            <p14:sldId id="864"/>
            <p14:sldId id="865"/>
            <p14:sldId id="868"/>
            <p14:sldId id="866"/>
            <p14:sldId id="867"/>
            <p14:sldId id="994"/>
            <p14:sldId id="869"/>
            <p14:sldId id="870"/>
            <p14:sldId id="871"/>
            <p14:sldId id="872"/>
            <p14:sldId id="873"/>
            <p14:sldId id="874"/>
            <p14:sldId id="875"/>
            <p14:sldId id="876"/>
            <p14:sldId id="894"/>
            <p14:sldId id="882"/>
            <p14:sldId id="877"/>
            <p14:sldId id="883"/>
            <p14:sldId id="884"/>
            <p14:sldId id="885"/>
            <p14:sldId id="886"/>
            <p14:sldId id="887"/>
            <p14:sldId id="888"/>
            <p14:sldId id="889"/>
            <p14:sldId id="890"/>
            <p14:sldId id="891"/>
            <p14:sldId id="892"/>
            <p14:sldId id="924"/>
            <p14:sldId id="925"/>
            <p14:sldId id="1014"/>
            <p14:sldId id="926"/>
            <p14:sldId id="1015"/>
            <p14:sldId id="1016"/>
            <p14:sldId id="1017"/>
            <p14:sldId id="1018"/>
            <p14:sldId id="1019"/>
            <p14:sldId id="1020"/>
            <p14:sldId id="1021"/>
            <p14:sldId id="1022"/>
            <p14:sldId id="1023"/>
            <p14:sldId id="1024"/>
            <p14:sldId id="927"/>
            <p14:sldId id="928"/>
            <p14:sldId id="929"/>
            <p14:sldId id="930"/>
            <p14:sldId id="931"/>
            <p14:sldId id="932"/>
            <p14:sldId id="933"/>
            <p14:sldId id="934"/>
            <p14:sldId id="935"/>
            <p14:sldId id="936"/>
            <p14:sldId id="937"/>
            <p14:sldId id="938"/>
            <p14:sldId id="939"/>
            <p14:sldId id="940"/>
            <p14:sldId id="941"/>
            <p14:sldId id="942"/>
            <p14:sldId id="943"/>
            <p14:sldId id="944"/>
            <p14:sldId id="945"/>
            <p14:sldId id="946"/>
            <p14:sldId id="947"/>
            <p14:sldId id="948"/>
            <p14:sldId id="949"/>
            <p14:sldId id="950"/>
            <p14:sldId id="951"/>
            <p14:sldId id="952"/>
            <p14:sldId id="953"/>
            <p14:sldId id="954"/>
            <p14:sldId id="955"/>
            <p14:sldId id="956"/>
            <p14:sldId id="957"/>
            <p14:sldId id="958"/>
            <p14:sldId id="1026"/>
            <p14:sldId id="1027"/>
            <p14:sldId id="1028"/>
            <p14:sldId id="1029"/>
            <p14:sldId id="1030"/>
            <p14:sldId id="1031"/>
            <p14:sldId id="1032"/>
            <p14:sldId id="1033"/>
            <p14:sldId id="1034"/>
            <p14:sldId id="1035"/>
            <p14:sldId id="1036"/>
            <p14:sldId id="1037"/>
            <p14:sldId id="1038"/>
            <p14:sldId id="1039"/>
            <p14:sldId id="1040"/>
            <p14:sldId id="1041"/>
            <p14:sldId id="1042"/>
            <p14:sldId id="1043"/>
            <p14:sldId id="1044"/>
            <p14:sldId id="1045"/>
            <p14:sldId id="1046"/>
            <p14:sldId id="1047"/>
            <p14:sldId id="1048"/>
            <p14:sldId id="1049"/>
            <p14:sldId id="1050"/>
            <p14:sldId id="1051"/>
            <p14:sldId id="1052"/>
            <p14:sldId id="1053"/>
            <p14:sldId id="1054"/>
            <p14:sldId id="1055"/>
            <p14:sldId id="1056"/>
            <p14:sldId id="1057"/>
            <p14:sldId id="1058"/>
            <p14:sldId id="1059"/>
            <p14:sldId id="1060"/>
            <p14:sldId id="1061"/>
            <p14:sldId id="1062"/>
            <p14:sldId id="1063"/>
            <p14:sldId id="1064"/>
            <p14:sldId id="1065"/>
            <p14:sldId id="1066"/>
            <p14:sldId id="1067"/>
            <p14:sldId id="1068"/>
            <p14:sldId id="1069"/>
            <p14:sldId id="1070"/>
            <p14:sldId id="1071"/>
            <p14:sldId id="1072"/>
            <p14:sldId id="1073"/>
            <p14:sldId id="959"/>
            <p14:sldId id="960"/>
            <p14:sldId id="961"/>
            <p14:sldId id="962"/>
            <p14:sldId id="963"/>
            <p14:sldId id="964"/>
            <p14:sldId id="965"/>
            <p14:sldId id="966"/>
            <p14:sldId id="1074"/>
            <p14:sldId id="1075"/>
            <p14:sldId id="1076"/>
            <p14:sldId id="1077"/>
            <p14:sldId id="1078"/>
            <p14:sldId id="1079"/>
            <p14:sldId id="1080"/>
            <p14:sldId id="1081"/>
            <p14:sldId id="1082"/>
            <p14:sldId id="1083"/>
            <p14:sldId id="967"/>
            <p14:sldId id="968"/>
            <p14:sldId id="969"/>
            <p14:sldId id="970"/>
            <p14:sldId id="971"/>
            <p14:sldId id="1025"/>
            <p14:sldId id="972"/>
            <p14:sldId id="973"/>
            <p14:sldId id="974"/>
            <p14:sldId id="975"/>
            <p14:sldId id="976"/>
            <p14:sldId id="977"/>
            <p14:sldId id="978"/>
            <p14:sldId id="979"/>
            <p14:sldId id="980"/>
            <p14:sldId id="981"/>
            <p14:sldId id="982"/>
            <p14:sldId id="98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87612" autoAdjust="0"/>
  </p:normalViewPr>
  <p:slideViewPr>
    <p:cSldViewPr>
      <p:cViewPr varScale="1">
        <p:scale>
          <a:sx n="102" d="100"/>
          <a:sy n="102" d="100"/>
        </p:scale>
        <p:origin x="1860" y="78"/>
      </p:cViewPr>
      <p:guideLst>
        <p:guide orient="horz" pos="2160"/>
        <p:guide pos="2880"/>
      </p:guideLst>
    </p:cSldViewPr>
  </p:slideViewPr>
  <p:outlineViewPr>
    <p:cViewPr>
      <p:scale>
        <a:sx n="33" d="100"/>
        <a:sy n="33" d="100"/>
      </p:scale>
      <p:origin x="0" y="17208"/>
    </p:cViewPr>
  </p:outlineViewPr>
  <p:notesTextViewPr>
    <p:cViewPr>
      <p:scale>
        <a:sx n="1" d="1"/>
        <a:sy n="1" d="1"/>
      </p:scale>
      <p:origin x="0" y="0"/>
    </p:cViewPr>
  </p:notesTextViewPr>
  <p:notesViewPr>
    <p:cSldViewPr>
      <p:cViewPr varScale="1">
        <p:scale>
          <a:sx n="57" d="100"/>
          <a:sy n="57" d="100"/>
        </p:scale>
        <p:origin x="2808" y="42"/>
      </p:cViewPr>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presProps" Target="presProps.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viewProps" Target="viewProps.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72" Type="http://schemas.openxmlformats.org/officeDocument/2006/relationships/slide" Target="slides/slide17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theme" Target="theme/theme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notesMaster" Target="notesMasters/notes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handoutMaster" Target="handoutMasters/handoutMaster1.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C7DE5D-BE88-4F78-81E1-6172DFF2A5FE}" type="datetimeFigureOut">
              <a:rPr lang="pt-BR" smtClean="0"/>
              <a:pPr/>
              <a:t>22/02/2018</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B6BC1A9-ECB3-4AC9-A083-29B2483108FC}" type="slidenum">
              <a:rPr lang="pt-BR" smtClean="0"/>
              <a:pPr/>
              <a:t>‹nº›</a:t>
            </a:fld>
            <a:endParaRPr lang="pt-BR"/>
          </a:p>
        </p:txBody>
      </p:sp>
    </p:spTree>
    <p:extLst>
      <p:ext uri="{BB962C8B-B14F-4D97-AF65-F5344CB8AC3E}">
        <p14:creationId xmlns:p14="http://schemas.microsoft.com/office/powerpoint/2010/main" val="22099845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2F4F4-8B7A-4EA3-B1DC-718CEDD0F9AC}" type="datetimeFigureOut">
              <a:rPr lang="pt-BR" smtClean="0"/>
              <a:pPr/>
              <a:t>22/02/2018</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FFE88-7A4C-4E08-B707-7AF6C146626D}" type="slidenum">
              <a:rPr lang="pt-BR" smtClean="0"/>
              <a:pPr/>
              <a:t>‹nº›</a:t>
            </a:fld>
            <a:endParaRPr lang="pt-BR"/>
          </a:p>
        </p:txBody>
      </p:sp>
    </p:spTree>
    <p:extLst>
      <p:ext uri="{BB962C8B-B14F-4D97-AF65-F5344CB8AC3E}">
        <p14:creationId xmlns:p14="http://schemas.microsoft.com/office/powerpoint/2010/main" val="16898566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smtClean="0"/>
              <a:t>Clique para editar o título mestre</a:t>
            </a:r>
            <a:endParaRPr lang="pt-B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C73B7998-7E1C-49A4-A5C3-13DDE836AF07}" type="datetime1">
              <a:rPr lang="pt-BR" smtClean="0"/>
              <a:pPr/>
              <a:t>22/02/2018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2949151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387FBDAD-05C6-486A-AED0-CC74406B7461}" type="datetime1">
              <a:rPr lang="pt-BR" smtClean="0"/>
              <a:pPr/>
              <a:t>22/02/2018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3573758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82C02ED0-D2FE-4C5B-8A17-ABABA31185D0}" type="datetime1">
              <a:rPr lang="pt-BR" smtClean="0"/>
              <a:pPr/>
              <a:t>22/02/2018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584312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2501B771-CA11-422E-ACCA-CA2D17FDB7EA}" type="datetime1">
              <a:rPr lang="pt-BR" smtClean="0"/>
              <a:pPr/>
              <a:t>22/02/2018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3932953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smtClean="0"/>
              <a:t>Clique para editar o título mestre</a:t>
            </a:r>
            <a:endParaRPr lang="pt-B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5A40F55E-8AE6-4663-9610-CCB94B7E3A06}" type="datetime1">
              <a:rPr lang="pt-BR" smtClean="0"/>
              <a:pPr/>
              <a:t>22/02/2018</a:t>
            </a:fld>
            <a:endParaRPr lang="pt-BR" dirty="0"/>
          </a:p>
        </p:txBody>
      </p:sp>
      <p:sp>
        <p:nvSpPr>
          <p:cNvPr id="5" name="Espaço Reservado para Rodapé 4"/>
          <p:cNvSpPr>
            <a:spLocks noGrp="1"/>
          </p:cNvSpPr>
          <p:nvPr>
            <p:ph type="ftr" sz="quarter" idx="11"/>
          </p:nvPr>
        </p:nvSpPr>
        <p:spPr/>
        <p:txBody>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137206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1B442656-4615-43A8-AB87-F5EC926F95A4}" type="datetime1">
              <a:rPr lang="pt-BR" smtClean="0"/>
              <a:pPr/>
              <a:t>22/02/2018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2964584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smtClean="0"/>
              <a:t>Clique para editar o título mestre</a:t>
            </a:r>
            <a:endParaRPr lang="pt-B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FA718E83-81BF-4A8B-8A5D-E572BF8BDD78}" type="datetime1">
              <a:rPr lang="pt-BR" smtClean="0"/>
              <a:pPr/>
              <a:t>22/02/2018</a:t>
            </a:fld>
            <a:endParaRPr lang="pt-BR" dirty="0"/>
          </a:p>
        </p:txBody>
      </p:sp>
      <p:sp>
        <p:nvSpPr>
          <p:cNvPr id="8" name="Espaço Reservado para Rodapé 7"/>
          <p:cNvSpPr>
            <a:spLocks noGrp="1"/>
          </p:cNvSpPr>
          <p:nvPr>
            <p:ph type="ftr" sz="quarter" idx="11"/>
          </p:nvPr>
        </p:nvSpPr>
        <p:spPr/>
        <p:txBody>
          <a:bodyPr/>
          <a:lstStyle/>
          <a:p>
            <a:endParaRPr lang="pt-BR" dirty="0"/>
          </a:p>
        </p:txBody>
      </p:sp>
      <p:sp>
        <p:nvSpPr>
          <p:cNvPr id="9" name="Espaço Reservado para Número de Slide 8"/>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426718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A71A4E08-DE53-4D93-8D1D-89A69CAA95F9}" type="datetime1">
              <a:rPr lang="pt-BR" smtClean="0"/>
              <a:pPr/>
              <a:t>22/02/2018</a:t>
            </a:fld>
            <a:endParaRPr lang="pt-BR" dirty="0"/>
          </a:p>
        </p:txBody>
      </p:sp>
      <p:sp>
        <p:nvSpPr>
          <p:cNvPr id="4" name="Espaço Reservado para Rodapé 3"/>
          <p:cNvSpPr>
            <a:spLocks noGrp="1"/>
          </p:cNvSpPr>
          <p:nvPr>
            <p:ph type="ftr" sz="quarter" idx="11"/>
          </p:nvPr>
        </p:nvSpPr>
        <p:spPr/>
        <p:txBody>
          <a:bodyPr/>
          <a:lstStyle/>
          <a:p>
            <a:endParaRPr lang="pt-BR" dirty="0"/>
          </a:p>
        </p:txBody>
      </p:sp>
      <p:sp>
        <p:nvSpPr>
          <p:cNvPr id="5" name="Espaço Reservado para Número de Slide 4"/>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147606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C077F02A-C886-4AE1-96BF-ECFB9DB9C8F9}" type="datetime1">
              <a:rPr lang="pt-BR" smtClean="0"/>
              <a:pPr/>
              <a:t>22/02/2018</a:t>
            </a:fld>
            <a:endParaRPr lang="pt-BR" dirty="0"/>
          </a:p>
        </p:txBody>
      </p:sp>
      <p:sp>
        <p:nvSpPr>
          <p:cNvPr id="3" name="Espaço Reservado para Rodapé 2"/>
          <p:cNvSpPr>
            <a:spLocks noGrp="1"/>
          </p:cNvSpPr>
          <p:nvPr>
            <p:ph type="ftr" sz="quarter" idx="11"/>
          </p:nvPr>
        </p:nvSpPr>
        <p:spPr/>
        <p:txBody>
          <a:bodyPr/>
          <a:lstStyle/>
          <a:p>
            <a:endParaRPr lang="pt-BR"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32103718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smtClean="0"/>
              <a:t>Clique para editar o título mestre</a:t>
            </a:r>
            <a:endParaRPr lang="pt-B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58F3DCF7-88C0-4581-A3DB-85545E452E28}" type="datetime1">
              <a:rPr lang="pt-BR" smtClean="0"/>
              <a:pPr/>
              <a:t>22/02/2018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22825557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smtClean="0"/>
              <a:t>Clique para editar o título mestre</a:t>
            </a:r>
            <a:endParaRPr lang="pt-B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dirty="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6B24D106-AB72-4616-AB8E-FB0ABAC44CDF}" type="datetime1">
              <a:rPr lang="pt-BR" smtClean="0"/>
              <a:pPr/>
              <a:t>22/02/2018</a:t>
            </a:fld>
            <a:endParaRPr lang="pt-BR" dirty="0"/>
          </a:p>
        </p:txBody>
      </p:sp>
      <p:sp>
        <p:nvSpPr>
          <p:cNvPr id="6" name="Espaço Reservado para Rodapé 5"/>
          <p:cNvSpPr>
            <a:spLocks noGrp="1"/>
          </p:cNvSpPr>
          <p:nvPr>
            <p:ph type="ftr" sz="quarter" idx="11"/>
          </p:nvPr>
        </p:nvSpPr>
        <p:spPr/>
        <p:txBody>
          <a:bodyPr/>
          <a:lstStyle/>
          <a:p>
            <a:endParaRPr lang="pt-BR" dirty="0"/>
          </a:p>
        </p:txBody>
      </p:sp>
      <p:sp>
        <p:nvSpPr>
          <p:cNvPr id="7" name="Espaço Reservado para Número de Slide 6"/>
          <p:cNvSpPr>
            <a:spLocks noGrp="1"/>
          </p:cNvSpPr>
          <p:nvPr>
            <p:ph type="sldNum" sz="quarter" idx="12"/>
          </p:nvPr>
        </p:nvSpPr>
        <p:spPr/>
        <p:txBody>
          <a:body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2211809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E67972-0540-4556-A6EE-82A3D600AA93}" type="datetime1">
              <a:rPr lang="pt-BR" smtClean="0"/>
              <a:pPr/>
              <a:t>22/02/2018</a:t>
            </a:fld>
            <a:endParaRPr lang="pt-BR" dirty="0"/>
          </a:p>
        </p:txBody>
      </p:sp>
      <p:sp>
        <p:nvSpPr>
          <p:cNvPr id="5" name="Espaço Reservado para Rodapé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dirty="0"/>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F029-82AB-4308-94F5-B9DA5820261B}" type="slidenum">
              <a:rPr lang="pt-BR" smtClean="0"/>
              <a:pPr/>
              <a:t>‹nº›</a:t>
            </a:fld>
            <a:endParaRPr lang="pt-BR" dirty="0"/>
          </a:p>
        </p:txBody>
      </p:sp>
    </p:spTree>
    <p:extLst>
      <p:ext uri="{BB962C8B-B14F-4D97-AF65-F5344CB8AC3E}">
        <p14:creationId xmlns:p14="http://schemas.microsoft.com/office/powerpoint/2010/main" val="12984047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mailto:gilbertobohm@hot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www.planalto.gov.br/ccivil_03/leis/LCP/Lcp123.htm" TargetMode="Externa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00808"/>
            <a:ext cx="7772400" cy="2952327"/>
          </a:xfrm>
        </p:spPr>
        <p:txBody>
          <a:bodyPr>
            <a:noAutofit/>
          </a:bodyPr>
          <a:lstStyle/>
          <a:p>
            <a:pPr lvl="0" fontAlgn="base">
              <a:lnSpc>
                <a:spcPct val="115000"/>
              </a:lnSpc>
              <a:spcBef>
                <a:spcPct val="20000"/>
              </a:spcBef>
              <a:spcAft>
                <a:spcPts val="1000"/>
              </a:spcAft>
            </a:pPr>
            <a:r>
              <a:rPr kumimoji="0" lang="pt-BR" sz="3200" b="1" i="1" u="none" strike="noStrike" kern="0" cap="all" spc="0" normalizeH="0" baseline="0" noProof="0" dirty="0" smtClean="0">
                <a:ln>
                  <a:noFill/>
                </a:ln>
                <a:solidFill>
                  <a:srgbClr val="003366"/>
                </a:solidFill>
                <a:effectLst/>
                <a:uLnTx/>
                <a:uFillTx/>
                <a:latin typeface="Arial"/>
                <a:ea typeface="Calibri"/>
                <a:cs typeface="Times New Roman"/>
              </a:rPr>
              <a:t>IMPACTOS</a:t>
            </a:r>
            <a:r>
              <a:rPr kumimoji="0" lang="pt-BR" sz="3200" b="1" i="1" u="none" strike="noStrike" kern="0" cap="all" spc="0" normalizeH="0" noProof="0" dirty="0" smtClean="0">
                <a:ln>
                  <a:noFill/>
                </a:ln>
                <a:solidFill>
                  <a:srgbClr val="003366"/>
                </a:solidFill>
                <a:effectLst/>
                <a:uLnTx/>
                <a:uFillTx/>
                <a:latin typeface="Arial"/>
                <a:ea typeface="Calibri"/>
                <a:cs typeface="Times New Roman"/>
              </a:rPr>
              <a:t> DA REFORMA TRABALHISTA NO REGIME DE EMPREGOS PÚBLICOS</a:t>
            </a:r>
            <a:r>
              <a:rPr kumimoji="0" lang="pt-BR" sz="3200" b="1" i="1" u="none" strike="noStrike" kern="0" cap="all" spc="0" normalizeH="0" baseline="0" noProof="0" dirty="0" smtClean="0">
                <a:ln>
                  <a:noFill/>
                </a:ln>
                <a:solidFill>
                  <a:srgbClr val="003366"/>
                </a:solidFill>
                <a:effectLst/>
                <a:uLnTx/>
                <a:uFillTx/>
                <a:latin typeface="Arial"/>
                <a:ea typeface="Calibri"/>
                <a:cs typeface="Times New Roman"/>
              </a:rPr>
              <a:t>.</a:t>
            </a:r>
            <a:endParaRPr lang="pt-BR" sz="3200" dirty="0"/>
          </a:p>
        </p:txBody>
      </p:sp>
      <p:sp>
        <p:nvSpPr>
          <p:cNvPr id="3" name="Subtítulo 2"/>
          <p:cNvSpPr>
            <a:spLocks noGrp="1"/>
          </p:cNvSpPr>
          <p:nvPr>
            <p:ph type="subTitle" idx="1"/>
          </p:nvPr>
        </p:nvSpPr>
        <p:spPr>
          <a:xfrm>
            <a:off x="1371600" y="4365104"/>
            <a:ext cx="6400800" cy="1584176"/>
          </a:xfrm>
        </p:spPr>
        <p:txBody>
          <a:bodyPr>
            <a:normAutofit fontScale="92500" lnSpcReduction="20000"/>
          </a:bodyPr>
          <a:lstStyle/>
          <a:p>
            <a:pPr marL="457200" lvl="0" indent="-457200" algn="r" fontAlgn="base">
              <a:lnSpc>
                <a:spcPct val="90000"/>
              </a:lnSpc>
              <a:spcAft>
                <a:spcPct val="0"/>
              </a:spcAft>
              <a:buClr>
                <a:srgbClr val="003366"/>
              </a:buClr>
              <a:buSzPct val="75000"/>
            </a:pP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lang="pt-BR" sz="1800" kern="0" dirty="0">
              <a:solidFill>
                <a:srgbClr val="003366"/>
              </a:solidFill>
              <a:latin typeface="Arial"/>
            </a:endParaRPr>
          </a:p>
          <a:p>
            <a:pPr marL="457200" lvl="0" indent="-457200" algn="r" fontAlgn="base">
              <a:lnSpc>
                <a:spcPct val="90000"/>
              </a:lnSpc>
              <a:spcAft>
                <a:spcPct val="0"/>
              </a:spcAft>
              <a:buClr>
                <a:srgbClr val="003366"/>
              </a:buClr>
              <a:buSzPct val="75000"/>
            </a:pP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lang="pt-BR" sz="1800" kern="0" dirty="0">
              <a:solidFill>
                <a:srgbClr val="003366"/>
              </a:solidFill>
              <a:latin typeface="Arial"/>
            </a:endParaRPr>
          </a:p>
          <a:p>
            <a:pPr marL="457200" lvl="0" indent="-457200" algn="r" fontAlgn="base">
              <a:lnSpc>
                <a:spcPct val="90000"/>
              </a:lnSpc>
              <a:spcAft>
                <a:spcPct val="0"/>
              </a:spcAft>
              <a:buClr>
                <a:srgbClr val="003366"/>
              </a:buClr>
              <a:buSzPct val="75000"/>
            </a:pPr>
            <a:r>
              <a:rPr kumimoji="0" lang="pt-BR" sz="1800" b="0" i="0" u="none" strike="noStrike" kern="0" cap="none" spc="0" normalizeH="0" baseline="0" noProof="0" dirty="0" smtClean="0">
                <a:ln>
                  <a:noFill/>
                </a:ln>
                <a:solidFill>
                  <a:srgbClr val="003366"/>
                </a:solidFill>
                <a:effectLst/>
                <a:uLnTx/>
                <a:uFillTx/>
                <a:latin typeface="Arial"/>
                <a:ea typeface="+mn-ea"/>
                <a:cs typeface="+mn-cs"/>
              </a:rPr>
              <a:t>Gilberto Luiz </a:t>
            </a:r>
            <a:r>
              <a:rPr kumimoji="0" lang="pt-BR" sz="1800" b="0" i="0" u="none" strike="noStrike" kern="0" cap="none" spc="0" normalizeH="0" baseline="0" noProof="0" dirty="0" err="1" smtClean="0">
                <a:ln>
                  <a:noFill/>
                </a:ln>
                <a:solidFill>
                  <a:srgbClr val="003366"/>
                </a:solidFill>
                <a:effectLst/>
                <a:uLnTx/>
                <a:uFillTx/>
                <a:latin typeface="Arial"/>
                <a:ea typeface="+mn-ea"/>
                <a:cs typeface="+mn-cs"/>
              </a:rPr>
              <a:t>Bohm</a:t>
            </a: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r>
              <a:rPr kumimoji="0" lang="pt-BR" sz="1000" b="0" i="0" u="none" strike="noStrike" kern="0" cap="none" spc="0" normalizeH="0" baseline="0" noProof="0" dirty="0" smtClean="0">
                <a:ln>
                  <a:noFill/>
                </a:ln>
                <a:solidFill>
                  <a:srgbClr val="003366"/>
                </a:solidFill>
                <a:effectLst/>
                <a:uLnTx/>
                <a:uFillTx/>
                <a:latin typeface="Arial"/>
                <a:ea typeface="+mn-ea"/>
                <a:cs typeface="+mn-cs"/>
                <a:hlinkClick r:id="rId2"/>
              </a:rPr>
              <a:t>gilbertobohm@hotmail.com</a:t>
            </a: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r>
              <a:rPr lang="pt-BR" sz="1000" kern="0" dirty="0" smtClean="0">
                <a:solidFill>
                  <a:srgbClr val="003366"/>
                </a:solidFill>
                <a:latin typeface="Arial"/>
              </a:rPr>
              <a:t>egem@egem.org.br</a:t>
            </a: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kumimoji="0" lang="pt-BR" sz="1000" b="0" i="0" u="none" strike="noStrike" kern="0" cap="none" spc="0" normalizeH="0" baseline="0" noProof="0" dirty="0" smtClean="0">
              <a:ln>
                <a:noFill/>
              </a:ln>
              <a:solidFill>
                <a:srgbClr val="003366"/>
              </a:solidFill>
              <a:effectLst/>
              <a:uLnTx/>
              <a:uFillTx/>
              <a:latin typeface="Arial"/>
              <a:ea typeface="+mn-ea"/>
              <a:cs typeface="+mn-cs"/>
            </a:endParaRPr>
          </a:p>
          <a:p>
            <a:endParaRPr lang="pt-BR"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1</a:t>
            </a:fld>
            <a:endParaRPr lang="pt-BR"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260648"/>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57158" y="500042"/>
            <a:ext cx="7143800" cy="1143008"/>
          </a:xfrm>
        </p:spPr>
        <p:txBody>
          <a:bodyPr>
            <a:noAutofit/>
          </a:bodyPr>
          <a:lstStyle/>
          <a:p>
            <a:pPr algn="l"/>
            <a:r>
              <a:rPr kumimoji="0" lang="pt-BR" sz="3200" u="none" strike="noStrike" kern="0" cap="all" spc="0" normalizeH="0" baseline="0" noProof="0" dirty="0" smtClean="0">
                <a:ln>
                  <a:noFill/>
                </a:ln>
                <a:solidFill>
                  <a:srgbClr val="003366"/>
                </a:solidFill>
                <a:effectLst/>
                <a:uLnTx/>
                <a:uFillTx/>
                <a:latin typeface="Arial"/>
                <a:ea typeface="Calibri"/>
                <a:cs typeface="Times New Roman"/>
              </a:rPr>
              <a:t/>
            </a:r>
            <a:br>
              <a:rPr kumimoji="0" lang="pt-BR" sz="3200" u="none" strike="noStrike" kern="0" cap="all" spc="0" normalizeH="0" baseline="0" noProof="0" dirty="0" smtClean="0">
                <a:ln>
                  <a:noFill/>
                </a:ln>
                <a:solidFill>
                  <a:srgbClr val="003366"/>
                </a:solidFill>
                <a:effectLst/>
                <a:uLnTx/>
                <a:uFillTx/>
                <a:latin typeface="Arial"/>
                <a:ea typeface="Calibri"/>
                <a:cs typeface="Times New Roman"/>
              </a:rPr>
            </a:br>
            <a:r>
              <a:rPr lang="pt-BR" sz="3200" dirty="0" smtClean="0"/>
              <a:t>  </a:t>
            </a:r>
            <a:r>
              <a:rPr lang="pt-BR" sz="3200" u="sng" dirty="0" smtClean="0"/>
              <a:t>EXCEÇÃO</a:t>
            </a:r>
            <a:r>
              <a:rPr lang="pt-BR" sz="3200" dirty="0" smtClean="0"/>
              <a:t/>
            </a:r>
            <a:br>
              <a:rPr lang="pt-BR" sz="3200" dirty="0" smtClean="0"/>
            </a:br>
            <a:r>
              <a:rPr lang="pt-BR" sz="3200" dirty="0" smtClean="0"/>
              <a:t/>
            </a:r>
            <a:br>
              <a:rPr lang="pt-BR" sz="3200" dirty="0" smtClean="0"/>
            </a:br>
            <a:endParaRPr lang="pt-BR" sz="32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10</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285720" y="1500174"/>
            <a:ext cx="8643998" cy="4893647"/>
          </a:xfrm>
          <a:prstGeom prst="rect">
            <a:avLst/>
          </a:prstGeom>
        </p:spPr>
        <p:txBody>
          <a:bodyPr wrap="square">
            <a:spAutoFit/>
          </a:bodyPr>
          <a:lstStyle/>
          <a:p>
            <a:pPr algn="just"/>
            <a:r>
              <a:rPr lang="pt-BR" sz="2600" dirty="0" smtClean="0"/>
              <a:t>EC-51(14/02/2006) – (ACS/ACE) Na medida em que acrescentou parágrafos ao Art. 198 da CF, concedeu à lei federal (Lei Nº 11.350/06, regulamenta o § 5º do art. 198)  </a:t>
            </a:r>
            <a:r>
              <a:rPr lang="pt-BR" sz="2600" u="sng" dirty="0" smtClean="0"/>
              <a:t>autonomia para dispor sobre o regime jurídico</a:t>
            </a:r>
            <a:r>
              <a:rPr lang="pt-BR" sz="2600" dirty="0" smtClean="0"/>
              <a:t>.</a:t>
            </a:r>
          </a:p>
          <a:p>
            <a:pPr algn="just"/>
            <a:endParaRPr lang="pt-BR" sz="2600" dirty="0" smtClean="0"/>
          </a:p>
          <a:p>
            <a:pPr algn="just"/>
            <a:r>
              <a:rPr lang="pt-BR" sz="2600" dirty="0" smtClean="0"/>
              <a:t>- Mesmo remetendo à lei federal tal regramento, a própria       EC 51, art. 2º, dispôs que após a sua promulgação, os ACS e os ACE poderão ser contratados exclusivamente de forma direta pelo Poder Público;</a:t>
            </a:r>
          </a:p>
          <a:p>
            <a:pPr algn="just"/>
            <a:r>
              <a:rPr lang="pt-BR" sz="2600" dirty="0" smtClean="0"/>
              <a:t>- Também a mesma Emenda referiu que poderão tais profissionais serem admitidos por meio de processo seletivo público.</a:t>
            </a:r>
            <a:endParaRPr lang="pt-BR" sz="2600" i="1" dirty="0" smtClean="0"/>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227817721"/>
              </p:ext>
            </p:extLst>
          </p:nvPr>
        </p:nvGraphicFramePr>
        <p:xfrm>
          <a:off x="275835" y="1315242"/>
          <a:ext cx="8501122" cy="53644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EM REGIME DE TEMPO PARCIAL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1" u="none" strike="noStrike" kern="1200" cap="none" spc="0" normalizeH="0" baseline="0" noProof="0" dirty="0" smtClean="0">
                          <a:ln>
                            <a:noFill/>
                          </a:ln>
                          <a:solidFill>
                            <a:prstClr val="white"/>
                          </a:solidFill>
                          <a:effectLst/>
                          <a:uLnTx/>
                          <a:uFillTx/>
                          <a:latin typeface="+mn-lt"/>
                        </a:rPr>
                        <a:t>- Das férias – 1/3</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0" i="0" dirty="0" smtClean="0">
                          <a:effectLst/>
                          <a:latin typeface="Calibri, Calibri, sans-serif"/>
                        </a:rPr>
                        <a:t> </a:t>
                      </a:r>
                      <a:r>
                        <a:rPr lang="pt-BR" sz="2200" dirty="0" smtClean="0">
                          <a:effectLst/>
                          <a:latin typeface="+mn-lt"/>
                        </a:rPr>
                        <a:t>Art. 143 - É facultado ao empregado converter 1/3 (um terço) do período de férias a que tiver direito em abono pecuniário, no valor da remuneração que lhe seria devida nos dias correspondentes.</a:t>
                      </a:r>
                    </a:p>
                    <a:p>
                      <a:pPr algn="just" rtl="0">
                        <a:lnSpc>
                          <a:spcPct val="100000"/>
                        </a:lnSpc>
                      </a:pPr>
                      <a:r>
                        <a:rPr lang="pt-BR" sz="2200" u="sng" dirty="0" smtClean="0">
                          <a:effectLst/>
                          <a:latin typeface="+mn-lt"/>
                        </a:rPr>
                        <a:t>§3º O disposto neste artigo não se aplica aos empregados sob o regime de tempo parcial.</a:t>
                      </a:r>
                      <a:r>
                        <a:rPr lang="pt-BR" sz="2200" dirty="0" smtClean="0">
                          <a:effectLst/>
                          <a:latin typeface="+mn-lt"/>
                        </a:rPr>
                        <a:t> </a:t>
                      </a:r>
                      <a:r>
                        <a:rPr lang="pt-BR" sz="2200" dirty="0" smtClean="0">
                          <a:solidFill>
                            <a:srgbClr val="FF0000"/>
                          </a:solidFill>
                          <a:effectLst/>
                          <a:latin typeface="+mn-lt"/>
                        </a:rPr>
                        <a:t>REVOGADO</a:t>
                      </a:r>
                      <a:endParaRPr lang="pt-BR" sz="1600" dirty="0">
                        <a:solidFill>
                          <a:srgbClr val="FF0000"/>
                        </a:solidFill>
                        <a:effectLst/>
                      </a:endParaRPr>
                    </a:p>
                  </a:txBody>
                  <a:tcPr/>
                </a:tc>
                <a:tc>
                  <a:txBody>
                    <a:bodyPr/>
                    <a:lstStyle/>
                    <a:p>
                      <a:pPr algn="just" rtl="0">
                        <a:lnSpc>
                          <a:spcPct val="100000"/>
                        </a:lnSpc>
                      </a:pPr>
                      <a:r>
                        <a:rPr lang="pt-BR" sz="2200" b="0" dirty="0" smtClean="0">
                          <a:effectLst/>
                          <a:latin typeface="+mn-lt"/>
                        </a:rPr>
                        <a:t>Art. 58-A [...]</a:t>
                      </a:r>
                    </a:p>
                    <a:p>
                      <a:pPr algn="just" rtl="0">
                        <a:lnSpc>
                          <a:spcPct val="100000"/>
                        </a:lnSpc>
                      </a:pPr>
                      <a:endParaRPr lang="pt-BR" sz="2200" b="0" dirty="0" smtClean="0">
                        <a:solidFill>
                          <a:srgbClr val="FF0000"/>
                        </a:solidFill>
                        <a:effectLst/>
                        <a:latin typeface="+mn-lt"/>
                      </a:endParaRPr>
                    </a:p>
                    <a:p>
                      <a:pPr algn="just" rtl="0">
                        <a:lnSpc>
                          <a:spcPct val="100000"/>
                        </a:lnSpc>
                      </a:pPr>
                      <a:r>
                        <a:rPr lang="pt-BR" sz="2200" dirty="0" smtClean="0">
                          <a:effectLst/>
                          <a:latin typeface="Calibri" panose="020F0502020204030204" pitchFamily="34" charset="0"/>
                        </a:rPr>
                        <a:t>§ 6º </a:t>
                      </a:r>
                      <a:r>
                        <a:rPr lang="pt-BR" sz="2200" b="1" dirty="0" smtClean="0">
                          <a:effectLst/>
                          <a:latin typeface="Calibri" panose="020F0502020204030204" pitchFamily="34" charset="0"/>
                        </a:rPr>
                        <a:t>É facultado ao empregado contratado sob regime de tempo parcial converter um terço do período de férias a que tiver direito em abono pecuniário</a:t>
                      </a:r>
                      <a:r>
                        <a:rPr lang="pt-BR" sz="2200" dirty="0" smtClean="0">
                          <a:effectLst/>
                          <a:latin typeface="Calibri" panose="020F0502020204030204" pitchFamily="34" charset="0"/>
                        </a:rPr>
                        <a:t>.</a:t>
                      </a:r>
                    </a:p>
                    <a:p>
                      <a:pPr algn="just" rtl="0">
                        <a:lnSpc>
                          <a:spcPct val="100000"/>
                        </a:lnSpc>
                      </a:pPr>
                      <a:endParaRPr lang="pt-BR" sz="2200" dirty="0">
                        <a:solidFill>
                          <a:srgbClr val="FF0000"/>
                        </a:solidFill>
                        <a:effectLst/>
                        <a:latin typeface="+mn-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90352499"/>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751525342"/>
              </p:ext>
            </p:extLst>
          </p:nvPr>
        </p:nvGraphicFramePr>
        <p:xfrm>
          <a:off x="275835" y="1315242"/>
          <a:ext cx="8501122" cy="54864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TELETRABALHO - inovação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dirty="0" smtClean="0">
                          <a:effectLst/>
                          <a:latin typeface="Calibri" panose="020F0502020204030204" pitchFamily="34" charset="0"/>
                        </a:rPr>
                        <a:t>Art.</a:t>
                      </a:r>
                      <a:r>
                        <a:rPr lang="pt-BR" sz="2000" baseline="0" dirty="0" smtClean="0">
                          <a:effectLst/>
                          <a:latin typeface="Calibri" panose="020F0502020204030204" pitchFamily="34" charset="0"/>
                        </a:rPr>
                        <a:t> </a:t>
                      </a:r>
                      <a:r>
                        <a:rPr lang="pt-BR" sz="2000" dirty="0" smtClean="0">
                          <a:effectLst/>
                          <a:latin typeface="Calibri" panose="020F0502020204030204" pitchFamily="34" charset="0"/>
                        </a:rPr>
                        <a:t>75-A. A prestação de serviços pelo empregado em regime de </a:t>
                      </a:r>
                      <a:r>
                        <a:rPr lang="pt-BR" sz="2000" dirty="0" err="1" smtClean="0">
                          <a:effectLst/>
                          <a:latin typeface="Calibri" panose="020F0502020204030204" pitchFamily="34" charset="0"/>
                        </a:rPr>
                        <a:t>teletrabalho</a:t>
                      </a:r>
                      <a:r>
                        <a:rPr lang="pt-BR" sz="2000" dirty="0" smtClean="0">
                          <a:effectLst/>
                          <a:latin typeface="Calibri" panose="020F0502020204030204" pitchFamily="34" charset="0"/>
                        </a:rPr>
                        <a:t> observará o disposto neste Capítulo. </a:t>
                      </a:r>
                    </a:p>
                    <a:p>
                      <a:pPr algn="just" rtl="0">
                        <a:lnSpc>
                          <a:spcPct val="100000"/>
                        </a:lnSpc>
                      </a:pPr>
                      <a:r>
                        <a:rPr lang="pt-BR" sz="1800" dirty="0" smtClean="0">
                          <a:effectLst/>
                          <a:latin typeface="Calibri" panose="020F0502020204030204" pitchFamily="34" charset="0"/>
                        </a:rPr>
                        <a:t>Art. 75-B. </a:t>
                      </a:r>
                      <a:r>
                        <a:rPr lang="pt-BR" sz="1800" b="1" dirty="0" smtClean="0">
                          <a:effectLst/>
                          <a:latin typeface="Calibri" panose="020F0502020204030204" pitchFamily="34" charset="0"/>
                        </a:rPr>
                        <a:t>Considera-se </a:t>
                      </a:r>
                      <a:r>
                        <a:rPr lang="pt-BR" sz="1800" b="1" dirty="0" err="1" smtClean="0">
                          <a:effectLst/>
                          <a:latin typeface="Calibri" panose="020F0502020204030204" pitchFamily="34" charset="0"/>
                        </a:rPr>
                        <a:t>teletrabalho</a:t>
                      </a:r>
                      <a:r>
                        <a:rPr lang="pt-BR" sz="1800" dirty="0" smtClean="0">
                          <a:effectLst/>
                          <a:latin typeface="Calibri" panose="020F0502020204030204" pitchFamily="34" charset="0"/>
                        </a:rPr>
                        <a:t> a prestação de serviços preponderantemente </a:t>
                      </a:r>
                      <a:r>
                        <a:rPr lang="pt-BR" sz="1800" u="sng" dirty="0" smtClean="0">
                          <a:effectLst/>
                          <a:latin typeface="Calibri" panose="020F0502020204030204" pitchFamily="34" charset="0"/>
                        </a:rPr>
                        <a:t>fora das dependências do empregador</a:t>
                      </a:r>
                      <a:r>
                        <a:rPr lang="pt-BR" sz="1800" dirty="0" smtClean="0">
                          <a:effectLst/>
                          <a:latin typeface="Calibri" panose="020F0502020204030204" pitchFamily="34" charset="0"/>
                        </a:rPr>
                        <a:t>, com a utilização de tecnologias de informação e de comunicação que, por sua natureza, não se constituam como trabalho externo. </a:t>
                      </a:r>
                    </a:p>
                    <a:p>
                      <a:pPr algn="just" rtl="0">
                        <a:lnSpc>
                          <a:spcPct val="100000"/>
                        </a:lnSpc>
                      </a:pPr>
                      <a:r>
                        <a:rPr lang="pt-BR" sz="1800" u="none" strike="noStrike" dirty="0" smtClean="0">
                          <a:effectLst/>
                          <a:latin typeface="Calibri" panose="020F0502020204030204" pitchFamily="34" charset="0"/>
                        </a:rPr>
                        <a:t>Parágrafo único. O comparecimento às dependências do empregador para a realização de atividades específicas que exijam a presença do empregado no estabelecimento não descaracteriza o regime de </a:t>
                      </a:r>
                      <a:r>
                        <a:rPr lang="pt-BR" sz="1800" u="none" strike="noStrike" dirty="0" err="1" smtClean="0">
                          <a:effectLst/>
                          <a:latin typeface="Calibri" panose="020F0502020204030204" pitchFamily="34" charset="0"/>
                        </a:rPr>
                        <a:t>teletrabalho</a:t>
                      </a:r>
                      <a:r>
                        <a:rPr lang="pt-BR" sz="1800" u="none" strike="noStrike" dirty="0" smtClean="0">
                          <a:effectLst/>
                          <a:latin typeface="Calibri" panose="020F0502020204030204" pitchFamily="34" charset="0"/>
                        </a:rPr>
                        <a:t>.</a:t>
                      </a:r>
                      <a:endParaRPr lang="pt-BR" sz="2200" dirty="0">
                        <a:solidFill>
                          <a:srgbClr val="FF0000"/>
                        </a:solidFill>
                        <a:effectLst/>
                        <a:latin typeface="+mn-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070114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80573671"/>
              </p:ext>
            </p:extLst>
          </p:nvPr>
        </p:nvGraphicFramePr>
        <p:xfrm>
          <a:off x="275835" y="1315242"/>
          <a:ext cx="8501122" cy="53949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TELETRABALHO - inovação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1800" u="none" strike="noStrike" dirty="0" smtClean="0">
                          <a:effectLst/>
                          <a:latin typeface="Calibri" panose="020F0502020204030204" pitchFamily="34" charset="0"/>
                        </a:rPr>
                        <a:t>Art. 75-C. A prestação de serviços na modalidade de </a:t>
                      </a:r>
                      <a:r>
                        <a:rPr lang="pt-BR" sz="1800" u="none" strike="noStrike" dirty="0" err="1" smtClean="0">
                          <a:effectLst/>
                          <a:latin typeface="Calibri" panose="020F0502020204030204" pitchFamily="34" charset="0"/>
                        </a:rPr>
                        <a:t>teletrabalho</a:t>
                      </a:r>
                      <a:r>
                        <a:rPr lang="pt-BR" sz="1800" u="none" strike="noStrike" dirty="0" smtClean="0">
                          <a:effectLst/>
                          <a:latin typeface="Calibri" panose="020F0502020204030204" pitchFamily="34" charset="0"/>
                        </a:rPr>
                        <a:t> </a:t>
                      </a:r>
                      <a:r>
                        <a:rPr lang="pt-BR" sz="1800" u="sng" strike="noStrike" dirty="0" smtClean="0">
                          <a:effectLst/>
                          <a:latin typeface="Calibri" panose="020F0502020204030204" pitchFamily="34" charset="0"/>
                        </a:rPr>
                        <a:t>deverá constar expressamente do contrato individual de trabalho</a:t>
                      </a:r>
                      <a:r>
                        <a:rPr lang="pt-BR" sz="1800" u="none" strike="noStrike" dirty="0" smtClean="0">
                          <a:effectLst/>
                          <a:latin typeface="Calibri" panose="020F0502020204030204" pitchFamily="34" charset="0"/>
                        </a:rPr>
                        <a:t>, que especificará as atividades que serão realizadas pelo empregado. </a:t>
                      </a:r>
                      <a:endParaRPr lang="pt-BR" sz="1800" dirty="0" smtClean="0">
                        <a:effectLst/>
                        <a:latin typeface="Calibri" panose="020F0502020204030204" pitchFamily="34" charset="0"/>
                      </a:endParaRPr>
                    </a:p>
                    <a:p>
                      <a:pPr algn="just" rtl="0">
                        <a:lnSpc>
                          <a:spcPct val="100000"/>
                        </a:lnSpc>
                      </a:pPr>
                      <a:r>
                        <a:rPr lang="pt-BR" sz="1800" u="none" strike="noStrike" dirty="0" smtClean="0">
                          <a:effectLst/>
                          <a:latin typeface="Calibri" panose="020F0502020204030204" pitchFamily="34" charset="0"/>
                        </a:rPr>
                        <a:t>§ 1o </a:t>
                      </a:r>
                      <a:r>
                        <a:rPr lang="pt-BR" sz="1800" u="sng" strike="noStrike" dirty="0" smtClean="0">
                          <a:effectLst/>
                          <a:latin typeface="Calibri" panose="020F0502020204030204" pitchFamily="34" charset="0"/>
                        </a:rPr>
                        <a:t>Poderá ser realizada a alteração </a:t>
                      </a:r>
                      <a:r>
                        <a:rPr lang="pt-BR" sz="1800" u="none" strike="noStrike" dirty="0" smtClean="0">
                          <a:effectLst/>
                          <a:latin typeface="Calibri" panose="020F0502020204030204" pitchFamily="34" charset="0"/>
                        </a:rPr>
                        <a:t>entre regime presencial e de </a:t>
                      </a:r>
                      <a:r>
                        <a:rPr lang="pt-BR" sz="1800" u="none" strike="noStrike" dirty="0" err="1" smtClean="0">
                          <a:effectLst/>
                          <a:latin typeface="Calibri" panose="020F0502020204030204" pitchFamily="34" charset="0"/>
                        </a:rPr>
                        <a:t>teletrabalho</a:t>
                      </a:r>
                      <a:r>
                        <a:rPr lang="pt-BR" sz="1800" u="none" strike="noStrike" dirty="0" smtClean="0">
                          <a:effectLst/>
                          <a:latin typeface="Calibri" panose="020F0502020204030204" pitchFamily="34" charset="0"/>
                        </a:rPr>
                        <a:t> desde que haja mútuo acordo entre as partes, registrado em aditivo contratual. </a:t>
                      </a:r>
                      <a:endParaRPr lang="pt-BR" sz="1800" dirty="0" smtClean="0">
                        <a:effectLst/>
                        <a:latin typeface="Calibri" panose="020F0502020204030204" pitchFamily="34" charset="0"/>
                      </a:endParaRPr>
                    </a:p>
                    <a:p>
                      <a:pPr algn="just" rtl="0">
                        <a:lnSpc>
                          <a:spcPct val="100000"/>
                        </a:lnSpc>
                      </a:pPr>
                      <a:r>
                        <a:rPr lang="pt-BR" sz="1800" u="none" strike="noStrike" dirty="0" smtClean="0">
                          <a:effectLst/>
                          <a:latin typeface="Calibri" panose="020F0502020204030204" pitchFamily="34" charset="0"/>
                        </a:rPr>
                        <a:t>§ 2o </a:t>
                      </a:r>
                      <a:r>
                        <a:rPr lang="pt-BR" sz="1800" u="sng" strike="noStrike" dirty="0" smtClean="0">
                          <a:effectLst/>
                          <a:latin typeface="Calibri" panose="020F0502020204030204" pitchFamily="34" charset="0"/>
                        </a:rPr>
                        <a:t>Poderá ser realizada a alteração</a:t>
                      </a:r>
                      <a:r>
                        <a:rPr lang="pt-BR" sz="1800" u="none" strike="noStrike" dirty="0" smtClean="0">
                          <a:effectLst/>
                          <a:latin typeface="Calibri" panose="020F0502020204030204" pitchFamily="34" charset="0"/>
                        </a:rPr>
                        <a:t> do regime de </a:t>
                      </a:r>
                      <a:r>
                        <a:rPr lang="pt-BR" sz="1800" u="none" strike="noStrike" dirty="0" err="1" smtClean="0">
                          <a:effectLst/>
                          <a:latin typeface="Calibri" panose="020F0502020204030204" pitchFamily="34" charset="0"/>
                        </a:rPr>
                        <a:t>teletrabalho</a:t>
                      </a:r>
                      <a:r>
                        <a:rPr lang="pt-BR" sz="1800" u="none" strike="noStrike" dirty="0" smtClean="0">
                          <a:effectLst/>
                          <a:latin typeface="Calibri" panose="020F0502020204030204" pitchFamily="34" charset="0"/>
                        </a:rPr>
                        <a:t> para o presencial por determinação do empregador, garantido prazo de transição mínimo de quinze dias, com correspondente registro em aditivo contratual. </a:t>
                      </a:r>
                      <a:endParaRPr lang="pt-BR" sz="2200" dirty="0">
                        <a:solidFill>
                          <a:srgbClr val="FF0000"/>
                        </a:solidFill>
                        <a:effectLst/>
                        <a:latin typeface="+mn-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21456759"/>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88558929"/>
              </p:ext>
            </p:extLst>
          </p:nvPr>
        </p:nvGraphicFramePr>
        <p:xfrm>
          <a:off x="275835" y="1315242"/>
          <a:ext cx="8501122" cy="52425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TELETRABALHO - inovação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u="none" strike="noStrike" dirty="0" smtClean="0">
                          <a:effectLst/>
                          <a:latin typeface="Calibri" panose="020F0502020204030204" pitchFamily="34" charset="0"/>
                        </a:rPr>
                        <a:t>Art. 75-D. As disposições relativas à </a:t>
                      </a:r>
                      <a:r>
                        <a:rPr lang="pt-BR" sz="2000" u="none" strike="noStrike" dirty="0" smtClean="0">
                          <a:effectLst>
                            <a:outerShdw blurRad="38100" dist="38100" dir="2700000" algn="tl">
                              <a:srgbClr val="000000">
                                <a:alpha val="43137"/>
                              </a:srgbClr>
                            </a:outerShdw>
                          </a:effectLst>
                          <a:latin typeface="Calibri" panose="020F0502020204030204" pitchFamily="34" charset="0"/>
                        </a:rPr>
                        <a:t>responsabilidade pela aquisição, manutenção ou fornecimento dos equipamentos tecnológicos e da infraestrutura necessária e adequada à prestação do trabalho remoto, bem como ao reembolso de despesas arcadas pelo empregado</a:t>
                      </a:r>
                      <a:r>
                        <a:rPr lang="pt-BR" sz="2000" u="none" strike="noStrike" dirty="0" smtClean="0">
                          <a:effectLst/>
                          <a:latin typeface="Calibri" panose="020F0502020204030204" pitchFamily="34" charset="0"/>
                        </a:rPr>
                        <a:t>, serão previstas em contrato escrito. </a:t>
                      </a:r>
                      <a:endParaRPr lang="pt-BR" sz="2000" dirty="0" smtClean="0">
                        <a:effectLst/>
                        <a:latin typeface="Calibri" panose="020F0502020204030204" pitchFamily="34" charset="0"/>
                      </a:endParaRPr>
                    </a:p>
                    <a:p>
                      <a:pPr algn="just" rtl="0">
                        <a:lnSpc>
                          <a:spcPct val="100000"/>
                        </a:lnSpc>
                      </a:pPr>
                      <a:r>
                        <a:rPr lang="pt-BR" sz="2000" u="none" strike="noStrike" dirty="0" smtClean="0">
                          <a:effectLst/>
                          <a:latin typeface="Calibri" panose="020F0502020204030204" pitchFamily="34" charset="0"/>
                        </a:rPr>
                        <a:t>Parágrafo único. As utilidades mencionadas no </a:t>
                      </a:r>
                      <a:r>
                        <a:rPr lang="pt-BR" sz="2000" i="1" u="none" strike="noStrike" dirty="0" smtClean="0">
                          <a:effectLst/>
                          <a:latin typeface="Calibri" panose="020F0502020204030204" pitchFamily="34" charset="0"/>
                        </a:rPr>
                        <a:t>caput </a:t>
                      </a:r>
                      <a:r>
                        <a:rPr lang="pt-BR" sz="2000" i="0" u="none" strike="noStrike" dirty="0" smtClean="0">
                          <a:effectLst/>
                          <a:latin typeface="Calibri" panose="020F0502020204030204" pitchFamily="34" charset="0"/>
                        </a:rPr>
                        <a:t>deste artigo </a:t>
                      </a:r>
                      <a:r>
                        <a:rPr lang="pt-BR" sz="2000" i="0" u="sng" strike="noStrike" dirty="0" smtClean="0">
                          <a:effectLst/>
                          <a:latin typeface="Calibri" panose="020F0502020204030204" pitchFamily="34" charset="0"/>
                        </a:rPr>
                        <a:t>não integram a remuneração</a:t>
                      </a:r>
                      <a:r>
                        <a:rPr lang="pt-BR" sz="2000" i="0" u="none" strike="noStrike" dirty="0" smtClean="0">
                          <a:effectLst/>
                          <a:latin typeface="Calibri" panose="020F0502020204030204" pitchFamily="34" charset="0"/>
                        </a:rPr>
                        <a:t> do empregado. </a:t>
                      </a: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766257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396791285"/>
              </p:ext>
            </p:extLst>
          </p:nvPr>
        </p:nvGraphicFramePr>
        <p:xfrm>
          <a:off x="275835" y="1315242"/>
          <a:ext cx="8501122" cy="49682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TELETRABALHO - inovação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i="0" u="none" strike="noStrike" dirty="0" smtClean="0">
                          <a:effectLst/>
                          <a:latin typeface="Calibri" panose="020F0502020204030204" pitchFamily="34" charset="0"/>
                        </a:rPr>
                        <a:t> </a:t>
                      </a:r>
                      <a:r>
                        <a:rPr lang="pt-BR" sz="2200" dirty="0" smtClean="0">
                          <a:effectLst/>
                          <a:latin typeface="Calibri" panose="020F0502020204030204" pitchFamily="34" charset="0"/>
                        </a:rPr>
                        <a:t>Art. 75-E. </a:t>
                      </a:r>
                      <a:r>
                        <a:rPr lang="pt-BR" sz="2200" u="sng" dirty="0" smtClean="0">
                          <a:effectLst/>
                          <a:latin typeface="Calibri" panose="020F0502020204030204" pitchFamily="34" charset="0"/>
                        </a:rPr>
                        <a:t>O empregador deverá instruir os empregados</a:t>
                      </a:r>
                      <a:r>
                        <a:rPr lang="pt-BR" sz="2200" dirty="0" smtClean="0">
                          <a:effectLst/>
                          <a:latin typeface="Calibri" panose="020F0502020204030204" pitchFamily="34" charset="0"/>
                        </a:rPr>
                        <a:t>, de maneira expressa e ostensiva, quanto às precauções a tomar </a:t>
                      </a:r>
                      <a:r>
                        <a:rPr lang="pt-BR" sz="2200" u="sng" dirty="0" smtClean="0">
                          <a:effectLst/>
                          <a:latin typeface="Calibri" panose="020F0502020204030204" pitchFamily="34" charset="0"/>
                        </a:rPr>
                        <a:t>a fim de evitar doenças e acidentes de trabalho</a:t>
                      </a:r>
                      <a:r>
                        <a:rPr lang="pt-BR" sz="2200" dirty="0" smtClean="0">
                          <a:effectLst/>
                          <a:latin typeface="Calibri" panose="020F0502020204030204" pitchFamily="34" charset="0"/>
                        </a:rPr>
                        <a:t>. </a:t>
                      </a:r>
                    </a:p>
                    <a:p>
                      <a:pPr algn="just" rtl="0">
                        <a:lnSpc>
                          <a:spcPct val="100000"/>
                        </a:lnSpc>
                      </a:pPr>
                      <a:endParaRPr lang="pt-BR" sz="2200" u="none" strike="noStrike" dirty="0" smtClean="0">
                        <a:effectLst/>
                        <a:latin typeface="Calibri" panose="020F0502020204030204" pitchFamily="34" charset="0"/>
                      </a:endParaRPr>
                    </a:p>
                    <a:p>
                      <a:pPr algn="just" rtl="0">
                        <a:lnSpc>
                          <a:spcPct val="100000"/>
                        </a:lnSpc>
                      </a:pPr>
                      <a:r>
                        <a:rPr lang="pt-BR" sz="2200" u="none" strike="noStrike" dirty="0" smtClean="0">
                          <a:effectLst/>
                          <a:latin typeface="Calibri" panose="020F0502020204030204" pitchFamily="34" charset="0"/>
                        </a:rPr>
                        <a:t>Parágrafo único. O empregado deverá assinar </a:t>
                      </a:r>
                      <a:r>
                        <a:rPr lang="pt-BR" sz="2200" u="sng" strike="noStrike" dirty="0" smtClean="0">
                          <a:effectLst/>
                          <a:latin typeface="Calibri" panose="020F0502020204030204" pitchFamily="34" charset="0"/>
                        </a:rPr>
                        <a:t>termo de responsabilidade comprometendo-se a seguir as instruções</a:t>
                      </a:r>
                      <a:r>
                        <a:rPr lang="pt-BR" sz="2200" u="none" strike="noStrike" dirty="0" smtClean="0">
                          <a:effectLst/>
                          <a:latin typeface="Calibri" panose="020F0502020204030204" pitchFamily="34" charset="0"/>
                        </a:rPr>
                        <a:t> fornecidas pelo empregador. </a:t>
                      </a: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005978"/>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34412822"/>
              </p:ext>
            </p:extLst>
          </p:nvPr>
        </p:nvGraphicFramePr>
        <p:xfrm>
          <a:off x="275835" y="1315242"/>
          <a:ext cx="8501122" cy="39624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u="none" strike="noStrike" dirty="0" smtClean="0">
                          <a:effectLst/>
                          <a:latin typeface="Calibri" panose="020F0502020204030204" pitchFamily="34" charset="0"/>
                        </a:rPr>
                        <a:t>Art. 443 </a:t>
                      </a:r>
                      <a:r>
                        <a:rPr lang="pt-BR" sz="2200" b="0" u="none" strike="noStrike" dirty="0" smtClean="0">
                          <a:effectLst/>
                          <a:latin typeface="Calibri" panose="020F0502020204030204" pitchFamily="34" charset="0"/>
                        </a:rPr>
                        <a:t>- O contrato individual de trabalho poderá ser acordado tácita ou expressamente, verbalmente ou por escrito e por prazo determinado ou indeterminado. </a:t>
                      </a:r>
                      <a:endParaRPr lang="pt-BR" sz="2200" dirty="0" smtClean="0">
                        <a:effectLst/>
                        <a:latin typeface="Calibri" panose="020F0502020204030204" pitchFamily="34" charset="0"/>
                      </a:endParaRPr>
                    </a:p>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pt-BR" sz="2000" i="0" u="none" strike="noStrike" dirty="0" smtClean="0">
                          <a:effectLst/>
                          <a:latin typeface="Calibri" panose="020F0502020204030204" pitchFamily="34" charset="0"/>
                        </a:rPr>
                        <a:t> </a:t>
                      </a:r>
                      <a:r>
                        <a:rPr kumimoji="0" lang="pt-BR" sz="2200" b="1" i="0" u="none" strike="noStrike" kern="1200" cap="none" spc="0" normalizeH="0" baseline="0" noProof="0" dirty="0" smtClean="0">
                          <a:ln>
                            <a:noFill/>
                          </a:ln>
                          <a:solidFill>
                            <a:prstClr val="black"/>
                          </a:solidFill>
                          <a:effectLst/>
                          <a:uLnTx/>
                          <a:uFillTx/>
                          <a:latin typeface="Calibri" panose="020F0502020204030204" pitchFamily="34" charset="0"/>
                        </a:rPr>
                        <a:t>Art. 443 </a:t>
                      </a:r>
                      <a:r>
                        <a:rPr kumimoji="0" lang="pt-BR" sz="2200" b="0" i="0" u="none" strike="noStrike" kern="1200" cap="none" spc="0" normalizeH="0" baseline="0" noProof="0" dirty="0" smtClean="0">
                          <a:ln>
                            <a:noFill/>
                          </a:ln>
                          <a:solidFill>
                            <a:prstClr val="black"/>
                          </a:solidFill>
                          <a:effectLst/>
                          <a:uLnTx/>
                          <a:uFillTx/>
                          <a:latin typeface="Calibri" panose="020F0502020204030204" pitchFamily="34" charset="0"/>
                        </a:rPr>
                        <a:t>- O contrato individual de trabalho poderá ser acordado tácita ou expressamente, verbalmente ou por escrito e por prazo determinado ou indeterminado, </a:t>
                      </a:r>
                      <a:r>
                        <a:rPr kumimoji="0" lang="pt-BR" sz="2200" b="1" i="0" u="none" strike="noStrike" kern="1200" cap="none" spc="0" normalizeH="0" baseline="0" noProof="0" dirty="0" smtClean="0">
                          <a:ln>
                            <a:noFill/>
                          </a:ln>
                          <a:solidFill>
                            <a:prstClr val="black"/>
                          </a:solidFill>
                          <a:effectLst/>
                          <a:uLnTx/>
                          <a:uFillTx/>
                          <a:latin typeface="Calibri" panose="020F0502020204030204" pitchFamily="34" charset="0"/>
                        </a:rPr>
                        <a:t>ou para prestação de trabalho intermitente. </a:t>
                      </a:r>
                    </a:p>
                    <a:p>
                      <a:pPr algn="just" rtl="0">
                        <a:lnSpc>
                          <a:spcPct val="100000"/>
                        </a:lnSpc>
                      </a:pPr>
                      <a:r>
                        <a:rPr lang="pt-BR" sz="2200" u="none" strike="noStrike" dirty="0" smtClean="0">
                          <a:effectLst/>
                          <a:latin typeface="Calibri" panose="020F0502020204030204" pitchFamily="34" charset="0"/>
                        </a:rPr>
                        <a:t> </a:t>
                      </a: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314923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494320173"/>
              </p:ext>
            </p:extLst>
          </p:nvPr>
        </p:nvGraphicFramePr>
        <p:xfrm>
          <a:off x="107504" y="1315242"/>
          <a:ext cx="8928991" cy="56388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dirty="0" smtClean="0">
                          <a:effectLst/>
                          <a:latin typeface="Calibri" panose="020F0502020204030204" pitchFamily="34" charset="0"/>
                        </a:rPr>
                        <a:t>Art. 443. [...] </a:t>
                      </a:r>
                    </a:p>
                    <a:p>
                      <a:pPr algn="just" rtl="0">
                        <a:lnSpc>
                          <a:spcPct val="100000"/>
                        </a:lnSpc>
                      </a:pPr>
                      <a:r>
                        <a:rPr lang="pt-BR" sz="2200" dirty="0" smtClean="0">
                          <a:effectLst/>
                          <a:latin typeface="Calibri" panose="020F0502020204030204" pitchFamily="34" charset="0"/>
                        </a:rPr>
                        <a:t>§§ 1º e 2º inalterados</a:t>
                      </a:r>
                    </a:p>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i="0" u="none" strike="noStrike" dirty="0" smtClean="0">
                          <a:effectLst/>
                          <a:latin typeface="Calibri" panose="020F0502020204030204" pitchFamily="34" charset="0"/>
                        </a:rPr>
                        <a:t> </a:t>
                      </a:r>
                      <a:r>
                        <a:rPr lang="pt-BR" sz="2200" u="none" strike="noStrike" dirty="0" smtClean="0">
                          <a:effectLst/>
                          <a:latin typeface="Calibri" panose="020F0502020204030204" pitchFamily="34" charset="0"/>
                        </a:rPr>
                        <a:t>§ 3º Considera-se como </a:t>
                      </a:r>
                      <a:r>
                        <a:rPr lang="pt-BR" sz="2200" b="1" u="none" strike="noStrike" dirty="0" smtClean="0">
                          <a:effectLst/>
                          <a:latin typeface="Calibri" panose="020F0502020204030204" pitchFamily="34" charset="0"/>
                        </a:rPr>
                        <a:t>intermitente </a:t>
                      </a:r>
                      <a:r>
                        <a:rPr lang="pt-BR" sz="2200" b="0" u="none" strike="noStrike" dirty="0" smtClean="0">
                          <a:effectLst/>
                          <a:latin typeface="Calibri" panose="020F0502020204030204" pitchFamily="34" charset="0"/>
                        </a:rPr>
                        <a:t>o contrato de trabalho no qual </a:t>
                      </a:r>
                      <a:r>
                        <a:rPr lang="pt-BR" sz="2200" b="1" u="none" strike="noStrike" dirty="0" smtClean="0">
                          <a:effectLst/>
                          <a:latin typeface="Calibri" panose="020F0502020204030204" pitchFamily="34" charset="0"/>
                        </a:rPr>
                        <a:t>a prestação de serviços</a:t>
                      </a:r>
                      <a:r>
                        <a:rPr lang="pt-BR" sz="2200" b="0" u="none" strike="noStrike" dirty="0" smtClean="0">
                          <a:effectLst/>
                          <a:latin typeface="Calibri" panose="020F0502020204030204" pitchFamily="34" charset="0"/>
                        </a:rPr>
                        <a:t>, com subordinação, </a:t>
                      </a:r>
                      <a:r>
                        <a:rPr lang="pt-BR" sz="2200" b="1" u="sng" strike="noStrike" dirty="0" smtClean="0">
                          <a:effectLst/>
                          <a:latin typeface="Calibri" panose="020F0502020204030204" pitchFamily="34" charset="0"/>
                        </a:rPr>
                        <a:t>não é contínua</a:t>
                      </a:r>
                      <a:r>
                        <a:rPr lang="pt-BR" sz="2200" b="0" u="none" strike="noStrike" dirty="0" smtClean="0">
                          <a:effectLst/>
                          <a:latin typeface="Calibri" panose="020F0502020204030204" pitchFamily="34" charset="0"/>
                        </a:rPr>
                        <a:t>, </a:t>
                      </a:r>
                      <a:r>
                        <a:rPr lang="pt-BR" sz="2200" b="1" u="none" strike="noStrike" dirty="0" smtClean="0">
                          <a:effectLst/>
                          <a:latin typeface="Calibri" panose="020F0502020204030204" pitchFamily="34" charset="0"/>
                        </a:rPr>
                        <a:t>ocorrendo com alternância de períodos de prestação de serviços e de inatividade</a:t>
                      </a:r>
                      <a:r>
                        <a:rPr lang="pt-BR" sz="2200" b="0" u="none" strike="noStrike" dirty="0" smtClean="0">
                          <a:effectLst/>
                          <a:latin typeface="Calibri" panose="020F0502020204030204" pitchFamily="34" charset="0"/>
                        </a:rPr>
                        <a:t>, </a:t>
                      </a:r>
                      <a:r>
                        <a:rPr lang="pt-BR" sz="2200" b="1" u="none" strike="noStrike" dirty="0" smtClean="0">
                          <a:effectLst/>
                          <a:latin typeface="Calibri" panose="020F0502020204030204" pitchFamily="34" charset="0"/>
                        </a:rPr>
                        <a:t>determinados em horas, dias ou meses</a:t>
                      </a:r>
                      <a:r>
                        <a:rPr lang="pt-BR" sz="2200" b="0" u="none" strike="noStrike" dirty="0" smtClean="0">
                          <a:effectLst/>
                          <a:latin typeface="Calibri" panose="020F0502020204030204" pitchFamily="34" charset="0"/>
                        </a:rPr>
                        <a:t>, independentemente do tipo de atividade do empregado e do empregador, exceto para os aeronautas, regidos por legislação própria. </a:t>
                      </a: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889848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258393486"/>
              </p:ext>
            </p:extLst>
          </p:nvPr>
        </p:nvGraphicFramePr>
        <p:xfrm>
          <a:off x="107504" y="1315242"/>
          <a:ext cx="8928991" cy="39624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200" b="1" u="none" strike="noStrike" dirty="0" smtClean="0">
                          <a:effectLst/>
                          <a:latin typeface="Calibri" panose="020F0502020204030204" pitchFamily="34" charset="0"/>
                        </a:rPr>
                        <a:t>Art. 452-A</a:t>
                      </a:r>
                      <a:r>
                        <a:rPr lang="pt-BR" sz="2200" b="0" u="none" strike="noStrike" dirty="0" smtClean="0">
                          <a:effectLst/>
                          <a:latin typeface="Calibri" panose="020F0502020204030204" pitchFamily="34" charset="0"/>
                        </a:rPr>
                        <a:t>. O contrato de trabalho intermitente </a:t>
                      </a:r>
                      <a:r>
                        <a:rPr lang="pt-BR" sz="2200" b="1" u="none" strike="noStrike" dirty="0" smtClean="0">
                          <a:effectLst/>
                          <a:latin typeface="Calibri" panose="020F0502020204030204" pitchFamily="34" charset="0"/>
                        </a:rPr>
                        <a:t>deve ser celebrado por escrito </a:t>
                      </a:r>
                      <a:r>
                        <a:rPr lang="pt-BR" sz="2200" b="0" u="none" strike="noStrike" dirty="0" smtClean="0">
                          <a:effectLst/>
                          <a:latin typeface="Calibri" panose="020F0502020204030204" pitchFamily="34" charset="0"/>
                        </a:rPr>
                        <a:t>e registrado na CTPS, ainda que previsto acordo coletivo de trabalho ou convenção coletiva, e conterá: </a:t>
                      </a:r>
                      <a:r>
                        <a:rPr lang="pt-BR" sz="2200" b="0" u="none" strike="noStrike" dirty="0" smtClean="0">
                          <a:solidFill>
                            <a:srgbClr val="FF0000"/>
                          </a:solidFill>
                          <a:effectLst/>
                          <a:latin typeface="Calibri" panose="020F0502020204030204" pitchFamily="34" charset="0"/>
                        </a:rPr>
                        <a:t>MP 808</a:t>
                      </a:r>
                    </a:p>
                    <a:p>
                      <a:pPr algn="just" rtl="0">
                        <a:lnSpc>
                          <a:spcPct val="100000"/>
                        </a:lnSpc>
                      </a:pPr>
                      <a:r>
                        <a:rPr lang="pt-BR" sz="2200" b="1" u="none" strike="noStrike" dirty="0" smtClean="0">
                          <a:effectLst/>
                          <a:latin typeface="Calibri" panose="020F0502020204030204" pitchFamily="34" charset="0"/>
                        </a:rPr>
                        <a:t>I</a:t>
                      </a:r>
                      <a:r>
                        <a:rPr lang="pt-BR" sz="2200" b="1" u="none" strike="noStrike" baseline="0" dirty="0" smtClean="0">
                          <a:effectLst/>
                          <a:latin typeface="Calibri" panose="020F0502020204030204" pitchFamily="34" charset="0"/>
                        </a:rPr>
                        <a:t> –</a:t>
                      </a:r>
                      <a:r>
                        <a:rPr lang="pt-BR" sz="2200" b="0" u="none" strike="noStrike" baseline="0" dirty="0" smtClean="0">
                          <a:effectLst/>
                          <a:latin typeface="Calibri" panose="020F0502020204030204" pitchFamily="34" charset="0"/>
                        </a:rPr>
                        <a:t> Identificação, assinatura e domicílio ou sede das partes; </a:t>
                      </a:r>
                      <a:r>
                        <a:rPr lang="pt-BR" sz="2200" b="0" u="none" strike="noStrike" baseline="0" dirty="0" smtClean="0">
                          <a:solidFill>
                            <a:srgbClr val="FF0000"/>
                          </a:solidFill>
                          <a:effectLst/>
                          <a:latin typeface="Calibri" panose="020F0502020204030204" pitchFamily="34" charset="0"/>
                        </a:rPr>
                        <a:t>MP 808</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6894450"/>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108</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6329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200" b="1" i="0" u="none" strike="noStrike" kern="1200" cap="none" spc="0" normalizeH="0" baseline="0" noProof="0" dirty="0" smtClean="0">
                          <a:ln>
                            <a:noFill/>
                          </a:ln>
                          <a:solidFill>
                            <a:prstClr val="black"/>
                          </a:solidFill>
                          <a:effectLst/>
                          <a:uLnTx/>
                          <a:uFillTx/>
                          <a:latin typeface="+mn-lt"/>
                        </a:rPr>
                        <a:t>II –</a:t>
                      </a:r>
                      <a:r>
                        <a:rPr kumimoji="0" lang="pt-BR" sz="2200" b="0" i="0" u="none" strike="noStrike" kern="1200" cap="none" spc="0" normalizeH="0" baseline="0" noProof="0" dirty="0" smtClean="0">
                          <a:ln>
                            <a:noFill/>
                          </a:ln>
                          <a:solidFill>
                            <a:prstClr val="black"/>
                          </a:solidFill>
                          <a:effectLst/>
                          <a:uLnTx/>
                          <a:uFillTx/>
                          <a:latin typeface="+mn-lt"/>
                        </a:rPr>
                        <a:t> valor da hora ou dia de trabalho, que não poderá ser inferior ao valor do horário ou diário do salário mínimo, assegurada a remuneração do trabalho noturno superior à do diurno e observado o disposto no § 12; e  </a:t>
                      </a:r>
                      <a:r>
                        <a:rPr kumimoji="0" lang="pt-BR" sz="2200" b="0" i="0" u="none" strike="noStrike" kern="1200" cap="none" spc="0" normalizeH="0" baseline="0" noProof="0" dirty="0" smtClean="0">
                          <a:ln>
                            <a:noFill/>
                          </a:ln>
                          <a:solidFill>
                            <a:srgbClr val="FF0000"/>
                          </a:solidFill>
                          <a:effectLst/>
                          <a:uLnTx/>
                          <a:uFillTx/>
                          <a:latin typeface="+mn-lt"/>
                        </a:rPr>
                        <a:t>MP 808</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200" b="0" i="0" u="none" strike="noStrike" kern="1200" cap="none" spc="0" normalizeH="0" baseline="0" noProof="0" dirty="0" smtClean="0">
                          <a:ln>
                            <a:noFill/>
                          </a:ln>
                          <a:solidFill>
                            <a:schemeClr val="tx1"/>
                          </a:solidFill>
                          <a:effectLst/>
                          <a:uLnTx/>
                          <a:uFillTx/>
                          <a:latin typeface="+mn-lt"/>
                        </a:rPr>
                        <a:t>III – o local e o prazo para o pagamento da remuneração. </a:t>
                      </a:r>
                      <a:r>
                        <a:rPr kumimoji="0" lang="pt-BR" sz="2200" b="0" i="0" u="none" strike="noStrike" kern="1200" cap="none" spc="0" normalizeH="0" baseline="0" noProof="0" dirty="0" smtClean="0">
                          <a:ln>
                            <a:noFill/>
                          </a:ln>
                          <a:solidFill>
                            <a:srgbClr val="FF0000"/>
                          </a:solidFill>
                          <a:effectLst/>
                          <a:uLnTx/>
                          <a:uFillTx/>
                          <a:latin typeface="+mn-lt"/>
                        </a:rPr>
                        <a:t>MP 808</a:t>
                      </a:r>
                    </a:p>
                    <a:p>
                      <a:pPr algn="just" rtl="0">
                        <a:lnSpc>
                          <a:spcPct val="100000"/>
                        </a:lnSpc>
                      </a:pPr>
                      <a:endParaRPr lang="pt-BR" sz="2200" b="0" u="none" strike="noStrike" baseline="0" dirty="0" smtClean="0">
                        <a:solidFill>
                          <a:srgbClr val="FF0000"/>
                        </a:solidFill>
                        <a:effectLst/>
                        <a:latin typeface="+mn-l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60395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109</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3035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200" b="1" u="none" strike="noStrike" dirty="0" smtClean="0">
                          <a:effectLst/>
                          <a:latin typeface="Calibri" panose="020F0502020204030204" pitchFamily="34" charset="0"/>
                        </a:rPr>
                        <a:t>Art. 452-A</a:t>
                      </a:r>
                      <a:r>
                        <a:rPr lang="pt-BR" sz="2200" b="0" u="none" strike="noStrike" dirty="0" smtClean="0">
                          <a:effectLst/>
                          <a:latin typeface="Calibri" panose="020F0502020204030204" pitchFamily="34" charset="0"/>
                        </a:rPr>
                        <a:t>. [...]</a:t>
                      </a:r>
                    </a:p>
                    <a:p>
                      <a:pPr algn="just" rtl="0">
                        <a:lnSpc>
                          <a:spcPct val="100000"/>
                        </a:lnSpc>
                      </a:pPr>
                      <a:r>
                        <a:rPr lang="pt-BR" sz="2200" b="0" u="none" strike="noStrike" dirty="0" smtClean="0">
                          <a:effectLst/>
                          <a:latin typeface="Calibri" panose="020F0502020204030204" pitchFamily="34" charset="0"/>
                        </a:rPr>
                        <a:t>§ 1o </a:t>
                      </a:r>
                      <a:r>
                        <a:rPr lang="pt-BR" sz="2200" b="1" u="none" strike="noStrike" dirty="0" smtClean="0">
                          <a:effectLst/>
                          <a:latin typeface="Calibri" panose="020F0502020204030204" pitchFamily="34" charset="0"/>
                        </a:rPr>
                        <a:t>O empregador convocará</a:t>
                      </a:r>
                      <a:r>
                        <a:rPr lang="pt-BR" sz="2200" b="0" u="none" strike="noStrike" dirty="0" smtClean="0">
                          <a:effectLst/>
                          <a:latin typeface="Calibri" panose="020F0502020204030204" pitchFamily="34" charset="0"/>
                        </a:rPr>
                        <a:t>, por qualquer meio de comunicação eficaz, para a prestação de serviços, informando qual será a jornada, </a:t>
                      </a:r>
                      <a:r>
                        <a:rPr lang="pt-BR" sz="2200" b="1" u="none" strike="noStrike" dirty="0" smtClean="0">
                          <a:effectLst/>
                          <a:latin typeface="Calibri" panose="020F0502020204030204" pitchFamily="34" charset="0"/>
                        </a:rPr>
                        <a:t>com, pelo menos, três dias corridos de antecedência</a:t>
                      </a:r>
                      <a:r>
                        <a:rPr lang="pt-BR" sz="2200" b="0" u="none" strike="noStrike" dirty="0" smtClean="0">
                          <a:effectLst/>
                          <a:latin typeface="Calibri" panose="020F0502020204030204" pitchFamily="34" charset="0"/>
                        </a:rPr>
                        <a:t>. </a:t>
                      </a:r>
                      <a:endParaRPr lang="pt-BR" sz="2200" dirty="0" smtClean="0">
                        <a:effectLst/>
                        <a:latin typeface="Calibri" panose="020F0502020204030204" pitchFamily="34" charset="0"/>
                      </a:endParaRPr>
                    </a:p>
                    <a:p>
                      <a:pPr algn="just" rtl="0">
                        <a:lnSpc>
                          <a:spcPct val="100000"/>
                        </a:lnSpc>
                      </a:pPr>
                      <a:r>
                        <a:rPr lang="pt-BR" sz="2200" b="0" u="none" strike="noStrike" dirty="0" smtClean="0">
                          <a:effectLst/>
                          <a:latin typeface="Calibri" panose="020F0502020204030204" pitchFamily="34" charset="0"/>
                        </a:rPr>
                        <a:t>§ 2o Recebida a convocação, </a:t>
                      </a:r>
                      <a:r>
                        <a:rPr lang="pt-BR" sz="2200" b="1" u="none" strike="noStrike" dirty="0" smtClean="0">
                          <a:effectLst/>
                          <a:latin typeface="Calibri" panose="020F0502020204030204" pitchFamily="34" charset="0"/>
                        </a:rPr>
                        <a:t>o empregado terá o prazo de vinte e quatro horas </a:t>
                      </a:r>
                      <a:r>
                        <a:rPr lang="pt-BR" sz="2200" b="1" u="none" strike="sngStrike" dirty="0" smtClean="0">
                          <a:effectLst/>
                          <a:latin typeface="Calibri" panose="020F0502020204030204" pitchFamily="34" charset="0"/>
                        </a:rPr>
                        <a:t>um dia útil</a:t>
                      </a:r>
                      <a:r>
                        <a:rPr lang="pt-BR" sz="2200" b="1" u="none" strike="noStrike" dirty="0" smtClean="0">
                          <a:effectLst/>
                          <a:latin typeface="Calibri" panose="020F0502020204030204" pitchFamily="34" charset="0"/>
                        </a:rPr>
                        <a:t> para responder ao chamado</a:t>
                      </a:r>
                      <a:r>
                        <a:rPr lang="pt-BR" sz="2200" b="0" u="none" strike="noStrike" dirty="0" smtClean="0">
                          <a:effectLst/>
                          <a:latin typeface="Calibri" panose="020F0502020204030204" pitchFamily="34" charset="0"/>
                        </a:rPr>
                        <a:t>, presumida, no silêncio, a recusa. </a:t>
                      </a:r>
                      <a:r>
                        <a:rPr lang="pt-BR" sz="2200" b="0" u="none" strike="noStrike" dirty="0" smtClean="0">
                          <a:solidFill>
                            <a:srgbClr val="FF0000"/>
                          </a:solidFill>
                          <a:effectLst/>
                          <a:latin typeface="Calibri" panose="020F0502020204030204" pitchFamily="34" charset="0"/>
                        </a:rPr>
                        <a:t>MP 808</a:t>
                      </a:r>
                      <a:endParaRPr lang="pt-BR" sz="2200" dirty="0">
                        <a:solidFill>
                          <a:srgbClr val="FF0000"/>
                        </a:solidFill>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2673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2109217"/>
              </p:ext>
            </p:extLst>
          </p:nvPr>
        </p:nvGraphicFramePr>
        <p:xfrm>
          <a:off x="285720" y="1569960"/>
          <a:ext cx="8501122" cy="33223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Tempo à disposição do empregador</a:t>
                      </a:r>
                      <a:endParaRPr lang="pt-BR" sz="2600"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000" b="1" kern="1200" dirty="0" smtClean="0">
                          <a:solidFill>
                            <a:schemeClr val="dk1"/>
                          </a:solidFill>
                          <a:latin typeface="+mn-lt"/>
                          <a:ea typeface="+mn-ea"/>
                          <a:cs typeface="+mn-cs"/>
                        </a:rPr>
                        <a:t>Art. 4º</a:t>
                      </a:r>
                      <a:r>
                        <a:rPr lang="pt-BR" sz="2000" kern="1200" dirty="0" smtClean="0">
                          <a:solidFill>
                            <a:schemeClr val="dk1"/>
                          </a:solidFill>
                          <a:latin typeface="+mn-lt"/>
                          <a:ea typeface="+mn-ea"/>
                          <a:cs typeface="+mn-cs"/>
                        </a:rPr>
                        <a:t>, </a:t>
                      </a:r>
                      <a:r>
                        <a:rPr lang="pt-BR" sz="2000" kern="1200" dirty="0" smtClean="0">
                          <a:solidFill>
                            <a:srgbClr val="FF0000"/>
                          </a:solidFill>
                          <a:latin typeface="+mn-lt"/>
                          <a:ea typeface="+mn-ea"/>
                          <a:cs typeface="+mn-cs"/>
                        </a:rPr>
                        <a:t>parágrafo único</a:t>
                      </a:r>
                      <a:r>
                        <a:rPr lang="pt-BR" sz="2000" kern="1200" dirty="0" smtClean="0">
                          <a:solidFill>
                            <a:schemeClr val="dk1"/>
                          </a:solidFill>
                          <a:latin typeface="+mn-lt"/>
                          <a:ea typeface="+mn-ea"/>
                          <a:cs typeface="+mn-cs"/>
                        </a:rPr>
                        <a:t> - Computar-se-ão, na contagem de tempo de serviço, para efeito de indenização e estabilidade, os períodos em que o empregado estiver afastado do trabalho prestando serviço militar e por motivo de acidente do trabalho.</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000" b="1" kern="1200" dirty="0" smtClean="0">
                          <a:solidFill>
                            <a:schemeClr val="dk1"/>
                          </a:solidFill>
                          <a:latin typeface="+mn-lt"/>
                          <a:ea typeface="+mn-ea"/>
                          <a:cs typeface="+mn-cs"/>
                        </a:rPr>
                        <a:t>Art. 4º</a:t>
                      </a:r>
                      <a:r>
                        <a:rPr lang="pt-BR" sz="2000" kern="1200" dirty="0" smtClean="0">
                          <a:solidFill>
                            <a:schemeClr val="dk1"/>
                          </a:solidFill>
                          <a:latin typeface="+mn-lt"/>
                          <a:ea typeface="+mn-ea"/>
                          <a:cs typeface="+mn-cs"/>
                        </a:rPr>
                        <a:t>, </a:t>
                      </a:r>
                      <a:r>
                        <a:rPr lang="pt-BR" sz="2000" kern="1200" dirty="0" smtClean="0">
                          <a:solidFill>
                            <a:srgbClr val="FF0000"/>
                          </a:solidFill>
                          <a:latin typeface="+mn-lt"/>
                          <a:ea typeface="+mn-ea"/>
                          <a:cs typeface="+mn-cs"/>
                        </a:rPr>
                        <a:t>§ 1o</a:t>
                      </a:r>
                      <a:r>
                        <a:rPr lang="pt-BR" sz="2000" kern="1200" dirty="0" smtClean="0">
                          <a:solidFill>
                            <a:schemeClr val="dk1"/>
                          </a:solidFill>
                          <a:latin typeface="+mn-lt"/>
                          <a:ea typeface="+mn-ea"/>
                          <a:cs typeface="+mn-cs"/>
                        </a:rPr>
                        <a:t> Computar-se-ão, na contagem de tempo de serviço, para efeito de indenização e estabilidade, os períodos em que o empregado estiver afastado do trabalho prestando serviço militar e por motivo de acidente do trabalho. </a:t>
                      </a:r>
                    </a:p>
                    <a:p>
                      <a:pPr algn="just"/>
                      <a:endParaRPr lang="pt-BR" sz="1600" b="0" dirty="0"/>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710092851"/>
              </p:ext>
            </p:extLst>
          </p:nvPr>
        </p:nvGraphicFramePr>
        <p:xfrm>
          <a:off x="107504" y="1315242"/>
          <a:ext cx="8928991" cy="55778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200" b="1" u="none" strike="noStrike" dirty="0" smtClean="0">
                          <a:effectLst/>
                          <a:latin typeface="Calibri" panose="020F0502020204030204" pitchFamily="34" charset="0"/>
                        </a:rPr>
                        <a:t>Art. 452-A</a:t>
                      </a:r>
                      <a:r>
                        <a:rPr lang="pt-BR" sz="2200" b="0" u="none" strike="noStrike" dirty="0" smtClean="0">
                          <a:effectLst/>
                          <a:latin typeface="Calibri" panose="020F0502020204030204" pitchFamily="34" charset="0"/>
                        </a:rPr>
                        <a:t>. [...]</a:t>
                      </a:r>
                    </a:p>
                    <a:p>
                      <a:pPr algn="just" rtl="0">
                        <a:lnSpc>
                          <a:spcPct val="100000"/>
                        </a:lnSpc>
                      </a:pPr>
                      <a:endParaRPr lang="pt-BR" sz="2000" b="0" u="none" strike="noStrike" dirty="0" smtClean="0">
                        <a:effectLst/>
                        <a:latin typeface="Calibri" panose="020F0502020204030204" pitchFamily="34" charset="0"/>
                      </a:endParaRPr>
                    </a:p>
                    <a:p>
                      <a:pPr algn="just" rtl="0">
                        <a:lnSpc>
                          <a:spcPct val="100000"/>
                        </a:lnSpc>
                      </a:pPr>
                      <a:r>
                        <a:rPr lang="pt-BR" sz="2000" b="1" u="none" strike="noStrike" dirty="0" smtClean="0">
                          <a:effectLst/>
                          <a:latin typeface="Calibri" panose="020F0502020204030204" pitchFamily="34" charset="0"/>
                        </a:rPr>
                        <a:t>3o</a:t>
                      </a:r>
                      <a:r>
                        <a:rPr lang="pt-BR" sz="2000" b="0" u="none" strike="noStrike" dirty="0" smtClean="0">
                          <a:effectLst/>
                          <a:latin typeface="Calibri" panose="020F0502020204030204" pitchFamily="34" charset="0"/>
                        </a:rPr>
                        <a:t> A recusa da oferta não descaracteriza a subordinação para fins do contrato de trabalho intermitente. </a:t>
                      </a:r>
                      <a:endParaRPr lang="pt-BR" sz="2000" dirty="0" smtClean="0">
                        <a:effectLst/>
                        <a:latin typeface="Calibri" panose="020F0502020204030204" pitchFamily="34" charset="0"/>
                      </a:endParaRPr>
                    </a:p>
                    <a:p>
                      <a:pPr algn="just" rtl="0">
                        <a:lnSpc>
                          <a:spcPct val="100000"/>
                        </a:lnSpc>
                      </a:pPr>
                      <a:endParaRPr lang="pt-BR" sz="2000" dirty="0" smtClean="0">
                        <a:effectLst/>
                        <a:latin typeface="Calibri" panose="020F0502020204030204" pitchFamily="34" charset="0"/>
                      </a:endParaRPr>
                    </a:p>
                    <a:p>
                      <a:pPr algn="just" rtl="0">
                        <a:lnSpc>
                          <a:spcPct val="100000"/>
                        </a:lnSpc>
                      </a:pPr>
                      <a:r>
                        <a:rPr lang="pt-BR" sz="2000" b="1" strike="sngStrike" dirty="0" smtClean="0">
                          <a:effectLst/>
                          <a:latin typeface="Calibri" panose="020F0502020204030204" pitchFamily="34" charset="0"/>
                        </a:rPr>
                        <a:t>§4º</a:t>
                      </a:r>
                      <a:r>
                        <a:rPr lang="pt-BR" sz="2000" strike="sngStrike" dirty="0" smtClean="0">
                          <a:effectLst/>
                          <a:latin typeface="Calibri" panose="020F0502020204030204" pitchFamily="34" charset="0"/>
                        </a:rPr>
                        <a:t> Aceita a oferta para o comparecimento ao trabalho, </a:t>
                      </a:r>
                      <a:r>
                        <a:rPr lang="pt-BR" sz="2000" b="1" strike="sngStrike" dirty="0" smtClean="0">
                          <a:effectLst/>
                          <a:latin typeface="Calibri" panose="020F0502020204030204" pitchFamily="34" charset="0"/>
                        </a:rPr>
                        <a:t>a parte que </a:t>
                      </a:r>
                      <a:r>
                        <a:rPr lang="pt-BR" sz="2000" b="1" u="none" strike="sngStrike" dirty="0" smtClean="0">
                          <a:effectLst/>
                          <a:latin typeface="Calibri" panose="020F0502020204030204" pitchFamily="34" charset="0"/>
                        </a:rPr>
                        <a:t>descumprir, sem justo motivo, pagará à outra parte, no prazo de trinta dias, multa de 50% (cinquenta por cento) da remuneração que seria devida</a:t>
                      </a:r>
                      <a:r>
                        <a:rPr lang="pt-BR" sz="2000" b="0" u="none" strike="sngStrike" dirty="0" smtClean="0">
                          <a:effectLst/>
                          <a:latin typeface="Calibri" panose="020F0502020204030204" pitchFamily="34" charset="0"/>
                        </a:rPr>
                        <a:t>, permitida a compensação em igual prazo.</a:t>
                      </a:r>
                      <a:r>
                        <a:rPr lang="pt-BR" sz="2000" b="0" u="none" strike="noStrike" dirty="0" smtClean="0">
                          <a:effectLst/>
                          <a:latin typeface="Calibri" panose="020F0502020204030204" pitchFamily="34" charset="0"/>
                        </a:rPr>
                        <a:t>  </a:t>
                      </a:r>
                      <a:r>
                        <a:rPr lang="pt-BR" sz="2000" b="0" u="none" strike="noStrike" dirty="0" smtClean="0">
                          <a:solidFill>
                            <a:srgbClr val="FF0000"/>
                          </a:solidFill>
                          <a:effectLst/>
                          <a:latin typeface="Calibri" panose="020F0502020204030204" pitchFamily="34" charset="0"/>
                        </a:rPr>
                        <a:t>REVOGADO MP 808</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700077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677848422"/>
              </p:ext>
            </p:extLst>
          </p:nvPr>
        </p:nvGraphicFramePr>
        <p:xfrm>
          <a:off x="107504" y="1315242"/>
          <a:ext cx="8928991" cy="46939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200" b="1" u="none" strike="noStrike" dirty="0" smtClean="0">
                          <a:effectLst/>
                          <a:latin typeface="Calibri" panose="020F0502020204030204" pitchFamily="34" charset="0"/>
                        </a:rPr>
                        <a:t>Art. 452-A</a:t>
                      </a:r>
                      <a:r>
                        <a:rPr lang="pt-BR" sz="2200" b="0" u="none" strike="noStrike" dirty="0" smtClean="0">
                          <a:effectLst/>
                          <a:latin typeface="Calibri" panose="020F0502020204030204" pitchFamily="34" charset="0"/>
                        </a:rPr>
                        <a:t>. [...]</a:t>
                      </a:r>
                    </a:p>
                    <a:p>
                      <a:pPr algn="just" rtl="0">
                        <a:lnSpc>
                          <a:spcPct val="100000"/>
                        </a:lnSpc>
                      </a:pPr>
                      <a:endParaRPr lang="pt-BR" sz="2000" b="0" u="none" strike="noStrike" dirty="0" smtClean="0">
                        <a:effectLst/>
                        <a:latin typeface="Calibri" panose="020F0502020204030204" pitchFamily="34" charset="0"/>
                      </a:endParaRPr>
                    </a:p>
                    <a:p>
                      <a:pPr algn="just" rtl="0">
                        <a:lnSpc>
                          <a:spcPct val="100000"/>
                        </a:lnSpc>
                      </a:pPr>
                      <a:r>
                        <a:rPr lang="pt-BR" sz="2200" b="0" u="none" strike="sngStrike" dirty="0" smtClean="0">
                          <a:effectLst/>
                          <a:latin typeface="Calibri" panose="020F0502020204030204" pitchFamily="34" charset="0"/>
                        </a:rPr>
                        <a:t>§ 5o O período de inatividade não será considerado tempo à disposição do empregador, podendo o trabalhador prestar serviços a outros contratantes.</a:t>
                      </a:r>
                      <a:r>
                        <a:rPr lang="pt-BR" sz="2200" b="0" u="none" strike="noStrike" dirty="0" smtClean="0">
                          <a:effectLst/>
                          <a:latin typeface="Calibri" panose="020F0502020204030204" pitchFamily="34" charset="0"/>
                        </a:rPr>
                        <a:t> </a:t>
                      </a:r>
                      <a:r>
                        <a:rPr lang="pt-BR" sz="2200" b="0" u="none" strike="noStrike" dirty="0" smtClean="0">
                          <a:solidFill>
                            <a:srgbClr val="FF0000"/>
                          </a:solidFill>
                          <a:effectLst/>
                          <a:latin typeface="Calibri" panose="020F0502020204030204" pitchFamily="34" charset="0"/>
                        </a:rPr>
                        <a:t>REVOGADO MP 808.</a:t>
                      </a:r>
                      <a:endParaRPr lang="pt-BR" sz="2200" dirty="0" smtClean="0">
                        <a:solidFill>
                          <a:srgbClr val="FF0000"/>
                        </a:solidFill>
                        <a:effectLst/>
                        <a:latin typeface="Calibri" panose="020F0502020204030204" pitchFamily="34" charset="0"/>
                      </a:endParaRP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8519328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112</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8521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a:r>
                        <a:rPr lang="pt-BR" sz="2000" b="0" i="0" u="none" strike="noStrike" baseline="0" dirty="0" smtClean="0">
                          <a:solidFill>
                            <a:srgbClr val="000000"/>
                          </a:solidFill>
                          <a:latin typeface="Calibri" panose="020F0502020204030204" pitchFamily="34" charset="0"/>
                        </a:rPr>
                        <a:t>§ 6º Na data acordada para o pagamento, observado o disposto no § 11, o empregado receberá, de imediato, as seguintes parcelas.  </a:t>
                      </a:r>
                      <a:r>
                        <a:rPr lang="pt-BR" sz="2000" b="0" i="0" u="none" strike="sngStrike" baseline="0" dirty="0" smtClean="0">
                          <a:solidFill>
                            <a:srgbClr val="000000"/>
                          </a:solidFill>
                          <a:latin typeface="Calibri" panose="020F0502020204030204" pitchFamily="34" charset="0"/>
                        </a:rPr>
                        <a:t>Ao </a:t>
                      </a:r>
                      <a:r>
                        <a:rPr lang="pt-BR" sz="2000" b="0" i="0" u="sng" strike="sngStrike" baseline="0" dirty="0" smtClean="0">
                          <a:solidFill>
                            <a:srgbClr val="000000"/>
                          </a:solidFill>
                          <a:latin typeface="Calibri" panose="020F0502020204030204" pitchFamily="34" charset="0"/>
                        </a:rPr>
                        <a:t>final de cada período</a:t>
                      </a:r>
                      <a:r>
                        <a:rPr lang="pt-BR" sz="2000" b="0" i="0" u="none" strike="sngStrike" baseline="0" dirty="0" smtClean="0">
                          <a:solidFill>
                            <a:srgbClr val="000000"/>
                          </a:solidFill>
                          <a:latin typeface="Calibri" panose="020F0502020204030204" pitchFamily="34" charset="0"/>
                        </a:rPr>
                        <a:t> de prestação de serviço, o empregado receberá o </a:t>
                      </a:r>
                      <a:r>
                        <a:rPr lang="pt-BR" sz="2000" b="0" i="0" u="sng" strike="sngStrike" baseline="0" dirty="0" smtClean="0">
                          <a:solidFill>
                            <a:srgbClr val="000000"/>
                          </a:solidFill>
                          <a:latin typeface="Calibri" panose="020F0502020204030204" pitchFamily="34" charset="0"/>
                        </a:rPr>
                        <a:t>pagamento imediato</a:t>
                      </a:r>
                      <a:r>
                        <a:rPr lang="pt-BR" sz="2000" b="0" i="0" u="none" strike="sngStrike" baseline="0" dirty="0" smtClean="0">
                          <a:solidFill>
                            <a:srgbClr val="000000"/>
                          </a:solidFill>
                          <a:latin typeface="Calibri" panose="020F0502020204030204" pitchFamily="34" charset="0"/>
                        </a:rPr>
                        <a:t> das seguintes parcelas:</a:t>
                      </a:r>
                      <a:r>
                        <a:rPr lang="pt-BR" sz="2000" b="0" i="0" u="none" strike="noStrike" baseline="0" dirty="0" smtClean="0">
                          <a:solidFill>
                            <a:srgbClr val="000000"/>
                          </a:solidFill>
                          <a:latin typeface="Calibri" panose="020F0502020204030204" pitchFamily="34" charset="0"/>
                        </a:rPr>
                        <a:t> </a:t>
                      </a:r>
                      <a:r>
                        <a:rPr lang="pt-BR" sz="2000" b="0" i="0" u="none" strike="noStrike" baseline="0" dirty="0" smtClean="0">
                          <a:solidFill>
                            <a:srgbClr val="FF0000"/>
                          </a:solidFill>
                          <a:latin typeface="Calibri" panose="020F0502020204030204" pitchFamily="34" charset="0"/>
                        </a:rPr>
                        <a:t>NR MP 808</a:t>
                      </a:r>
                    </a:p>
                    <a:p>
                      <a:pPr algn="just"/>
                      <a:r>
                        <a:rPr lang="pt-BR" sz="2000" b="0" i="0" u="none" strike="noStrike" baseline="0" dirty="0" smtClean="0">
                          <a:solidFill>
                            <a:srgbClr val="000000"/>
                          </a:solidFill>
                          <a:latin typeface="Calibri" panose="020F0502020204030204" pitchFamily="34" charset="0"/>
                        </a:rPr>
                        <a:t>I - remuneração; </a:t>
                      </a:r>
                    </a:p>
                    <a:p>
                      <a:pPr algn="just"/>
                      <a:r>
                        <a:rPr lang="pt-BR" sz="2000" b="0" i="0" u="none" strike="noStrike" baseline="0" dirty="0" smtClean="0">
                          <a:solidFill>
                            <a:srgbClr val="000000"/>
                          </a:solidFill>
                          <a:latin typeface="Calibri" panose="020F0502020204030204" pitchFamily="34" charset="0"/>
                        </a:rPr>
                        <a:t>II - férias proporcionais com acréscimo de um terço; </a:t>
                      </a:r>
                    </a:p>
                    <a:p>
                      <a:pPr algn="just"/>
                      <a:r>
                        <a:rPr lang="pt-BR" sz="2000" b="0" i="0" u="none" strike="noStrike" baseline="0" dirty="0" smtClean="0">
                          <a:solidFill>
                            <a:srgbClr val="000000"/>
                          </a:solidFill>
                          <a:latin typeface="Calibri" panose="020F0502020204030204" pitchFamily="34" charset="0"/>
                        </a:rPr>
                        <a:t>III - décimo terceiro salário proporcional; </a:t>
                      </a:r>
                    </a:p>
                    <a:p>
                      <a:pPr algn="just"/>
                      <a:r>
                        <a:rPr lang="pt-BR" sz="2000" b="0" i="0" u="none" strike="noStrike" baseline="0" dirty="0" smtClean="0">
                          <a:solidFill>
                            <a:srgbClr val="000000"/>
                          </a:solidFill>
                          <a:latin typeface="Calibri" panose="020F0502020204030204" pitchFamily="34" charset="0"/>
                        </a:rPr>
                        <a:t>IV - repouso semanal remunerado; e </a:t>
                      </a:r>
                    </a:p>
                    <a:p>
                      <a:pPr algn="just"/>
                      <a:r>
                        <a:rPr lang="pt-BR" sz="2000" b="0" i="0" u="none" strike="noStrike" baseline="0" dirty="0" smtClean="0">
                          <a:solidFill>
                            <a:srgbClr val="000000"/>
                          </a:solidFill>
                          <a:latin typeface="Calibri" panose="020F0502020204030204" pitchFamily="34" charset="0"/>
                        </a:rPr>
                        <a:t>V - adicionais legais. 	</a:t>
                      </a:r>
                    </a:p>
                    <a:p>
                      <a:pPr algn="just"/>
                      <a:r>
                        <a:rPr lang="pt-BR" sz="2000" b="0" i="0" u="none" strike="noStrike" baseline="0" dirty="0" smtClean="0">
                          <a:solidFill>
                            <a:srgbClr val="000000"/>
                          </a:solidFill>
                          <a:latin typeface="Calibri" panose="020F0502020204030204" pitchFamily="34" charset="0"/>
                        </a:rPr>
                        <a:t> </a:t>
                      </a:r>
                      <a:endParaRPr lang="pt-BR" sz="24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5212894"/>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154110838"/>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kumimoji="0" lang="pt-BR" sz="2000" b="0" i="0" u="none" strike="noStrike" kern="1200" cap="none" spc="0" normalizeH="0" baseline="0" noProof="0" dirty="0" smtClean="0">
                          <a:ln>
                            <a:noFill/>
                          </a:ln>
                          <a:solidFill>
                            <a:srgbClr val="000000"/>
                          </a:solidFill>
                          <a:effectLst/>
                          <a:uLnTx/>
                          <a:uFillTx/>
                          <a:latin typeface="Calibri" panose="020F0502020204030204" pitchFamily="34" charset="0"/>
                        </a:rPr>
                        <a:t>§ 7o O </a:t>
                      </a:r>
                      <a:r>
                        <a:rPr kumimoji="0" lang="pt-BR" sz="2000" b="0" i="0" u="sng" strike="noStrike" kern="1200" cap="none" spc="0" normalizeH="0" baseline="0" noProof="0" dirty="0" smtClean="0">
                          <a:ln>
                            <a:noFill/>
                          </a:ln>
                          <a:solidFill>
                            <a:srgbClr val="000000"/>
                          </a:solidFill>
                          <a:effectLst/>
                          <a:uLnTx/>
                          <a:uFillTx/>
                          <a:latin typeface="Calibri" panose="020F0502020204030204" pitchFamily="34" charset="0"/>
                        </a:rPr>
                        <a:t>recibo de pagamento</a:t>
                      </a:r>
                      <a:r>
                        <a:rPr kumimoji="0" lang="pt-BR" sz="2000" b="0" i="0" u="none" strike="noStrike" kern="1200" cap="none" spc="0" normalizeH="0" baseline="0" noProof="0" dirty="0" smtClean="0">
                          <a:ln>
                            <a:noFill/>
                          </a:ln>
                          <a:solidFill>
                            <a:srgbClr val="000000"/>
                          </a:solidFill>
                          <a:effectLst/>
                          <a:uLnTx/>
                          <a:uFillTx/>
                          <a:latin typeface="Calibri" panose="020F0502020204030204" pitchFamily="34" charset="0"/>
                        </a:rPr>
                        <a:t> deverá conter a discriminação dos valores pagos relativos a cada uma das parcelas referidas no § 6o deste artigo.</a:t>
                      </a:r>
                      <a:endParaRPr lang="pt-BR" sz="2000" dirty="0" smtClean="0">
                        <a:effectLst/>
                        <a:latin typeface="Calibri" panose="020F0502020204030204" pitchFamily="34" charset="0"/>
                      </a:endParaRPr>
                    </a:p>
                    <a:p>
                      <a:pPr algn="just" rtl="0">
                        <a:lnSpc>
                          <a:spcPct val="100000"/>
                        </a:lnSpc>
                      </a:pPr>
                      <a:r>
                        <a:rPr lang="pt-BR" sz="2000" strike="sngStrike" dirty="0" smtClean="0">
                          <a:effectLst/>
                          <a:latin typeface="Calibri" panose="020F0502020204030204" pitchFamily="34" charset="0"/>
                        </a:rPr>
                        <a:t>§ 8o O empregador efetuará o recolhimento da contribuição previdenciária e o depósito do </a:t>
                      </a:r>
                      <a:r>
                        <a:rPr lang="pt-BR" sz="2000" u="sng" strike="sngStrike" dirty="0" smtClean="0">
                          <a:effectLst/>
                          <a:latin typeface="Calibri" panose="020F0502020204030204" pitchFamily="34" charset="0"/>
                        </a:rPr>
                        <a:t>Fundo de Garantia do Tempo de Serviço</a:t>
                      </a:r>
                      <a:r>
                        <a:rPr lang="pt-BR" sz="2000" strike="sngStrike" dirty="0" smtClean="0">
                          <a:effectLst/>
                          <a:latin typeface="Calibri" panose="020F0502020204030204" pitchFamily="34" charset="0"/>
                        </a:rPr>
                        <a:t>, na forma da lei, com base nos valores pagos no período mensal e fornecerá ao empregado comprovante do cumprimento dessas obrigações. </a:t>
                      </a:r>
                      <a:r>
                        <a:rPr lang="pt-BR" sz="2000" dirty="0" smtClean="0">
                          <a:solidFill>
                            <a:srgbClr val="FF0000"/>
                          </a:solidFill>
                          <a:effectLst/>
                          <a:latin typeface="Calibri" panose="020F0502020204030204" pitchFamily="34" charset="0"/>
                        </a:rPr>
                        <a:t>REVOGADO MP 808.</a:t>
                      </a:r>
                      <a:r>
                        <a:rPr lang="pt-BR" sz="2000" dirty="0" smtClean="0">
                          <a:effectLst/>
                          <a:latin typeface="Calibri" panose="020F0502020204030204" pitchFamily="34" charset="0"/>
                        </a:rPr>
                        <a:t> </a:t>
                      </a:r>
                    </a:p>
                    <a:p>
                      <a:pPr algn="just" rtl="0">
                        <a:lnSpc>
                          <a:spcPct val="100000"/>
                        </a:lnSpc>
                      </a:pPr>
                      <a:r>
                        <a:rPr lang="pt-BR" sz="2000" dirty="0" smtClean="0">
                          <a:effectLst/>
                          <a:latin typeface="Calibri" panose="020F0502020204030204" pitchFamily="34" charset="0"/>
                        </a:rPr>
                        <a:t> </a:t>
                      </a: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755898"/>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3590987"/>
              </p:ext>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dirty="0" smtClean="0">
                          <a:effectLst/>
                          <a:latin typeface="Calibri" panose="020F0502020204030204" pitchFamily="34" charset="0"/>
                        </a:rPr>
                        <a:t> </a:t>
                      </a: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9o</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A cada doze meses, o empregado adquire direito a usufruir, nos doze meses subsequentes, </a:t>
                      </a:r>
                      <a:r>
                        <a:rPr kumimoji="0" lang="pt-BR" sz="2000" b="0" i="0" u="sng" strike="noStrike" kern="1200" cap="none" spc="0" normalizeH="0" baseline="0" noProof="0" dirty="0" smtClean="0">
                          <a:ln>
                            <a:noFill/>
                          </a:ln>
                          <a:solidFill>
                            <a:prstClr val="black"/>
                          </a:solidFill>
                          <a:effectLst/>
                          <a:uLnTx/>
                          <a:uFillTx/>
                          <a:latin typeface="Calibri" panose="020F0502020204030204" pitchFamily="34" charset="0"/>
                        </a:rPr>
                        <a:t>um mês de férias</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período no qual não poderá ser convocado para prestar serviços pelo mesmo empregador.</a:t>
                      </a:r>
                    </a:p>
                    <a:p>
                      <a:pPr algn="just" rtl="0">
                        <a:lnSpc>
                          <a:spcPct val="100000"/>
                        </a:lnSpc>
                      </a:pPr>
                      <a:endPar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endParaRPr>
                    </a:p>
                    <a:p>
                      <a:pPr algn="just" rtl="0">
                        <a:lnSpc>
                          <a:spcPct val="100000"/>
                        </a:lnSpc>
                      </a:pP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10.</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O empregado, mediante prévio acordo com o  empregador, poderá usufruir suas férias em até três períodos, nos termos dos § 1º e § 2º do art. 134.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951703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813796567"/>
              </p:ext>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000" dirty="0" smtClean="0">
                          <a:effectLst/>
                          <a:latin typeface="Calibri" panose="020F0502020204030204" pitchFamily="34" charset="0"/>
                        </a:rPr>
                        <a:t> </a:t>
                      </a: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11.</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Na hipótese de o período de convocação exceder um mês, o pagamento das parcelas a que se refere o § 6º não poderá ser estipulado por período superior a um mês, contado a partir do primeiro dia do período de prestação do serviço.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 12.</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O valor previsto no inciso II do caput não será inferior àquele devido aos demais empregados do estabelecimento que exerçam a mesma função. </a:t>
                      </a:r>
                      <a:r>
                        <a:rPr kumimoji="0" lang="pt-BR" sz="2000" b="0" i="0" u="none" strike="noStrike" kern="1200" cap="none" spc="0" normalizeH="0" baseline="0" noProof="0" dirty="0" err="1" smtClean="0">
                          <a:ln>
                            <a:noFill/>
                          </a:ln>
                          <a:solidFill>
                            <a:srgbClr val="FF0000"/>
                          </a:solidFill>
                          <a:effectLst/>
                          <a:uLnTx/>
                          <a:uFillTx/>
                          <a:latin typeface="Calibri" panose="020F0502020204030204" pitchFamily="34" charset="0"/>
                        </a:rPr>
                        <a:t>Incl</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MP 808.</a:t>
                      </a: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877923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116</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1816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Lei Nº 8.213</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Art. 60. O auxílio-doença será devido ao segurado empregado a contar do décimo sexto dia do afastamento da atividade, e, no caso dos demais segurados, a contar da data do início da incapacidade e enquanto ele permanecer incapaz.  </a:t>
                      </a:r>
                    </a:p>
                    <a:p>
                      <a:pPr algn="just" rtl="0">
                        <a:lnSpc>
                          <a:spcPct val="100000"/>
                        </a:lnSpc>
                      </a:pPr>
                      <a:endParaRPr lang="pt-BR" sz="2000" b="0" i="1" dirty="0" smtClean="0">
                        <a:solidFill>
                          <a:srgbClr val="000000"/>
                        </a:solidFill>
                        <a:effectLst/>
                        <a:latin typeface="Calibri" panose="020F0502020204030204" pitchFamily="34" charset="0"/>
                      </a:endParaRPr>
                    </a:p>
                    <a:p>
                      <a:pPr algn="just" rtl="0">
                        <a:lnSpc>
                          <a:spcPct val="100000"/>
                        </a:lnSpc>
                      </a:pPr>
                      <a:r>
                        <a:rPr lang="pt-BR" sz="2000" b="0" i="1" dirty="0" smtClean="0">
                          <a:solidFill>
                            <a:srgbClr val="000000"/>
                          </a:solidFill>
                          <a:effectLst/>
                          <a:latin typeface="Calibri" panose="020F0502020204030204" pitchFamily="34" charset="0"/>
                        </a:rPr>
                        <a:t>§ 3</a:t>
                      </a:r>
                      <a:r>
                        <a:rPr lang="pt-BR" sz="2000" b="0" i="1" u="sng" baseline="30000" dirty="0" smtClean="0">
                          <a:solidFill>
                            <a:srgbClr val="000000"/>
                          </a:solidFill>
                          <a:effectLst/>
                          <a:latin typeface="Calibri" panose="020F0502020204030204" pitchFamily="34" charset="0"/>
                        </a:rPr>
                        <a:t>o</a:t>
                      </a:r>
                      <a:r>
                        <a:rPr lang="pt-BR" sz="2000" b="0" i="1" dirty="0" smtClean="0">
                          <a:solidFill>
                            <a:srgbClr val="000000"/>
                          </a:solidFill>
                          <a:effectLst/>
                          <a:latin typeface="Calibri" panose="020F0502020204030204" pitchFamily="34" charset="0"/>
                        </a:rPr>
                        <a:t> Durante os primeiros quinze dias consecutivos ao do afastamento da atividade por motivo de doença, incumbirá à empresa pagar ao segurado empregado o seu salário integral. </a:t>
                      </a:r>
                      <a:endParaRPr lang="pt-BR" sz="1600" dirty="0">
                        <a:solidFill>
                          <a:srgbClr val="FF0000"/>
                        </a:solidFill>
                        <a:effectLst/>
                      </a:endParaRPr>
                    </a:p>
                  </a:txBody>
                  <a:tcPr/>
                </a:tc>
                <a:tc>
                  <a:txBody>
                    <a:bodyPr/>
                    <a:lstStyle/>
                    <a:p>
                      <a:pPr algn="just" rtl="0">
                        <a:lnSpc>
                          <a:spcPct val="100000"/>
                        </a:lnSpc>
                      </a:pPr>
                      <a:r>
                        <a:rPr lang="pt-BR" sz="2000" dirty="0" smtClean="0">
                          <a:effectLst/>
                          <a:latin typeface="Calibri" panose="020F0502020204030204" pitchFamily="34" charset="0"/>
                        </a:rPr>
                        <a:t> </a:t>
                      </a: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13.</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Para os fins do disposto nesse artigo, o auxílio-doença será devido ao segurado da Previdência Social a partir da data do início da incapacidade, vedada a aplicação do disposto no § 3º do Art. 60 da Lei Nº 8.213, de 1991.</a:t>
                      </a:r>
                    </a:p>
                    <a:p>
                      <a:pPr algn="just" rtl="0">
                        <a:lnSpc>
                          <a:spcPct val="100000"/>
                        </a:lnSpc>
                      </a:pP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33979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117</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1816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Lei Nº 8.213</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Art. 72. O salário-maternidade para a segurada empregada ou trabalhadora avulsa consistirá numa renda mensal igual a sua remuneração integral. </a:t>
                      </a:r>
                    </a:p>
                    <a:p>
                      <a:pPr algn="just" rtl="0">
                        <a:lnSpc>
                          <a:spcPct val="100000"/>
                        </a:lnSpc>
                      </a:pPr>
                      <a:r>
                        <a:rPr lang="pt-BR" sz="2000" b="0" i="1" dirty="0" smtClean="0">
                          <a:solidFill>
                            <a:srgbClr val="000000"/>
                          </a:solidFill>
                          <a:effectLst/>
                          <a:latin typeface="Calibri" panose="020F0502020204030204" pitchFamily="34" charset="0"/>
                        </a:rPr>
                        <a:t> </a:t>
                      </a:r>
                    </a:p>
                    <a:p>
                      <a:pPr algn="just" rtl="0">
                        <a:lnSpc>
                          <a:spcPct val="100000"/>
                        </a:lnSpc>
                      </a:pPr>
                      <a:r>
                        <a:rPr lang="pt-BR" sz="2000" b="0" i="1" dirty="0" smtClean="0">
                          <a:solidFill>
                            <a:srgbClr val="000000"/>
                          </a:solidFill>
                          <a:effectLst/>
                          <a:latin typeface="Calibri" panose="020F0502020204030204" pitchFamily="34" charset="0"/>
                        </a:rPr>
                        <a:t>§ 3</a:t>
                      </a:r>
                      <a:r>
                        <a:rPr lang="pt-BR" sz="2000" b="0" i="1" u="sng" baseline="30000" dirty="0" smtClean="0">
                          <a:solidFill>
                            <a:srgbClr val="000000"/>
                          </a:solidFill>
                          <a:effectLst/>
                          <a:latin typeface="Calibri" panose="020F0502020204030204" pitchFamily="34" charset="0"/>
                        </a:rPr>
                        <a:t>o</a:t>
                      </a:r>
                      <a:r>
                        <a:rPr lang="pt-BR" sz="2000" b="0" i="1" dirty="0" smtClean="0">
                          <a:solidFill>
                            <a:srgbClr val="000000"/>
                          </a:solidFill>
                          <a:effectLst/>
                          <a:latin typeface="Calibri" panose="020F0502020204030204" pitchFamily="34" charset="0"/>
                        </a:rPr>
                        <a:t>  O salário-maternidade devido à trabalhadora avulsa e à empregada do microempreendedor individual de que trata o </a:t>
                      </a:r>
                      <a:r>
                        <a:rPr lang="pt-BR" sz="2000" b="0" i="1" dirty="0" smtClean="0">
                          <a:effectLst/>
                          <a:latin typeface="Calibri" panose="020F0502020204030204" pitchFamily="34" charset="0"/>
                          <a:hlinkClick r:id="rId2"/>
                        </a:rPr>
                        <a:t>art. 18-A da Lei Complementar nº 123, de 14 de dezembro de 2006</a:t>
                      </a:r>
                      <a:r>
                        <a:rPr lang="pt-BR" sz="2000" b="0" i="1" dirty="0" smtClean="0">
                          <a:solidFill>
                            <a:srgbClr val="000000"/>
                          </a:solidFill>
                          <a:effectLst/>
                          <a:latin typeface="Calibri" panose="020F0502020204030204" pitchFamily="34" charset="0"/>
                        </a:rPr>
                        <a:t>, será pago diretamente pela Previdência Social. </a:t>
                      </a:r>
                      <a:endParaRPr lang="pt-BR" sz="1600" dirty="0">
                        <a:solidFill>
                          <a:srgbClr val="FF0000"/>
                        </a:solidFill>
                        <a:effectLst/>
                      </a:endParaRPr>
                    </a:p>
                  </a:txBody>
                  <a:tcPr/>
                </a:tc>
                <a:tc>
                  <a:txBody>
                    <a:bodyPr/>
                    <a:lstStyle/>
                    <a:p>
                      <a:pPr algn="just" rtl="0">
                        <a:lnSpc>
                          <a:spcPct val="100000"/>
                        </a:lnSpc>
                      </a:pPr>
                      <a:r>
                        <a:rPr lang="pt-BR" sz="2000" dirty="0" smtClean="0">
                          <a:effectLst/>
                          <a:latin typeface="Calibri" panose="020F0502020204030204" pitchFamily="34" charset="0"/>
                        </a:rPr>
                        <a:t> </a:t>
                      </a: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14.</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O salário maternidade será pago diretamente pela Previdência Social, nos termos do disposto no § 3º do Art. 72 da Lei nº 8.213, de 1991.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p>
                      <a:pPr algn="just" rtl="0">
                        <a:lnSpc>
                          <a:spcPct val="100000"/>
                        </a:lnSpc>
                      </a:pPr>
                      <a:endPar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15.</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Constatada a prestação dos serviços pelo empregado, estarão satisfeitos os prazos previstos nos § 1º e 2º.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p>
                      <a:pPr algn="just" rtl="0">
                        <a:lnSpc>
                          <a:spcPct val="100000"/>
                        </a:lnSpc>
                      </a:pPr>
                      <a:endPar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2246599"/>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118</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endParaRPr lang="pt-BR" sz="1600" dirty="0">
                        <a:solidFill>
                          <a:srgbClr val="FF0000"/>
                        </a:solidFill>
                        <a:effectLst/>
                      </a:endParaRPr>
                    </a:p>
                  </a:txBody>
                  <a:tcPr/>
                </a:tc>
                <a:tc>
                  <a:txBody>
                    <a:bodyPr/>
                    <a:lstStyle/>
                    <a:p>
                      <a:pPr algn="just" rtl="0">
                        <a:lnSpc>
                          <a:spcPct val="100000"/>
                        </a:lnSpc>
                      </a:pPr>
                      <a:r>
                        <a:rPr lang="pt-BR" sz="2000" dirty="0" smtClean="0">
                          <a:solidFill>
                            <a:schemeClr val="tx1"/>
                          </a:solidFill>
                          <a:effectLst/>
                          <a:latin typeface="Calibri" panose="020F0502020204030204" pitchFamily="34" charset="0"/>
                        </a:rPr>
                        <a:t>Art. 452-B</a:t>
                      </a: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É facultado às partes convencionar por meio do contrato de trabalho intermitente:</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I</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 locais de prestação de serviços;</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II</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 turnos para os quais o empregado será convocado para prestar serviços;</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III</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 formas e instrumentos de convocação e de resposta para a prestação de serviços;</a:t>
                      </a:r>
                    </a:p>
                    <a:p>
                      <a:pPr algn="just" rtl="0">
                        <a:lnSpc>
                          <a:spcPct val="100000"/>
                        </a:lnSpc>
                      </a:pP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IV – formato de reparação recíproca na hipótese de cancelamento de serviços previamente agendados nos termos dos § 1º e 2§ do Art. 459-A.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5704734"/>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119</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endParaRPr lang="pt-BR" sz="1600" dirty="0">
                        <a:solidFill>
                          <a:srgbClr val="FF0000"/>
                        </a:solidFill>
                        <a:effectLst/>
                      </a:endParaRPr>
                    </a:p>
                  </a:txBody>
                  <a:tcPr/>
                </a:tc>
                <a:tc>
                  <a:txBody>
                    <a:bodyPr/>
                    <a:lstStyle/>
                    <a:p>
                      <a:pPr algn="just" rtl="0">
                        <a:lnSpc>
                          <a:spcPct val="100000"/>
                        </a:lnSpc>
                      </a:pPr>
                      <a:r>
                        <a:rPr lang="pt-BR" sz="2000" b="1" dirty="0" smtClean="0">
                          <a:solidFill>
                            <a:schemeClr val="tx1"/>
                          </a:solidFill>
                          <a:effectLst/>
                          <a:latin typeface="Calibri" panose="020F0502020204030204" pitchFamily="34" charset="0"/>
                        </a:rPr>
                        <a:t>Art. 452-C</a:t>
                      </a: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Para fins do disposto no § 3º do Art. 443, considera-se período de inatividade o intervalo temporal distinto daquele para o qual o empregado intermitente haja sido convocado e tenha prestado serviços nos termos do § 1º do Art. 452-A..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 1º</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Durante o período de inatividade, o empregado poderá prestar serviços de qualquer natureza a outros tomadores de serviço, que exerçam ou não a mesma atividade econômica, utilizando contrato de trabalho intermitente ou outra modalidade de contrato.</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4165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2109217"/>
              </p:ext>
            </p:extLst>
          </p:nvPr>
        </p:nvGraphicFramePr>
        <p:xfrm>
          <a:off x="285720" y="1569960"/>
          <a:ext cx="8501122" cy="52120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Tempo à disposição do empregador</a:t>
                      </a:r>
                      <a:endParaRPr lang="pt-BR" sz="2600"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t-BR" sz="1600" dirty="0"/>
                    </a:p>
                  </a:txBody>
                  <a:tcPr/>
                </a:tc>
                <a:tc>
                  <a:txBody>
                    <a:bodyPr/>
                    <a:lstStyle/>
                    <a:p>
                      <a:pPr algn="just"/>
                      <a:r>
                        <a:rPr lang="pt-BR" sz="2000" b="0" u="sng" kern="1200" baseline="0" dirty="0" smtClean="0">
                          <a:solidFill>
                            <a:schemeClr val="dk1"/>
                          </a:solidFill>
                          <a:latin typeface="+mn-lt"/>
                          <a:ea typeface="+mn-ea"/>
                          <a:cs typeface="+mn-cs"/>
                        </a:rPr>
                        <a:t>§ 2o Por </a:t>
                      </a:r>
                      <a:r>
                        <a:rPr lang="pt-BR" sz="2000" b="0" u="sng" kern="1200" baseline="0" dirty="0" smtClean="0">
                          <a:solidFill>
                            <a:srgbClr val="FF0000"/>
                          </a:solidFill>
                          <a:latin typeface="+mn-lt"/>
                          <a:ea typeface="+mn-ea"/>
                          <a:cs typeface="+mn-cs"/>
                        </a:rPr>
                        <a:t>não se considerar tempo à disposição do empregador</a:t>
                      </a:r>
                      <a:r>
                        <a:rPr lang="pt-BR" sz="2000" b="0" u="sng" kern="1200" baseline="0" dirty="0" smtClean="0">
                          <a:solidFill>
                            <a:schemeClr val="dk1"/>
                          </a:solidFill>
                          <a:latin typeface="+mn-lt"/>
                          <a:ea typeface="+mn-ea"/>
                          <a:cs typeface="+mn-cs"/>
                        </a:rPr>
                        <a:t>, não será computado como período extraordinário o que exceder a jornada normal</a:t>
                      </a:r>
                      <a:r>
                        <a:rPr lang="pt-BR" sz="2000" b="0" kern="1200" baseline="0" dirty="0" smtClean="0">
                          <a:solidFill>
                            <a:schemeClr val="dk1"/>
                          </a:solidFill>
                          <a:latin typeface="+mn-lt"/>
                          <a:ea typeface="+mn-ea"/>
                          <a:cs typeface="+mn-cs"/>
                        </a:rPr>
                        <a:t>, ainda que ultrapasse o limite de cinco minutos previsto no § 1o do art. 58 desta Consolidação, </a:t>
                      </a:r>
                      <a:r>
                        <a:rPr lang="pt-BR" sz="2000" b="0" u="sng" kern="1200" baseline="0" dirty="0" smtClean="0">
                          <a:solidFill>
                            <a:schemeClr val="dk1"/>
                          </a:solidFill>
                          <a:latin typeface="+mn-lt"/>
                          <a:ea typeface="+mn-ea"/>
                          <a:cs typeface="+mn-cs"/>
                        </a:rPr>
                        <a:t>quando o empregado</a:t>
                      </a:r>
                      <a:r>
                        <a:rPr lang="pt-BR" sz="2000" b="0" kern="1200" baseline="0" dirty="0" smtClean="0">
                          <a:solidFill>
                            <a:schemeClr val="dk1"/>
                          </a:solidFill>
                          <a:latin typeface="+mn-lt"/>
                          <a:ea typeface="+mn-ea"/>
                          <a:cs typeface="+mn-cs"/>
                        </a:rPr>
                        <a:t>, </a:t>
                      </a:r>
                      <a:r>
                        <a:rPr lang="pt-BR" sz="2000" b="0" u="sng" kern="1200" baseline="0" dirty="0" smtClean="0">
                          <a:solidFill>
                            <a:schemeClr val="dk1"/>
                          </a:solidFill>
                          <a:latin typeface="+mn-lt"/>
                          <a:ea typeface="+mn-ea"/>
                          <a:cs typeface="+mn-cs"/>
                        </a:rPr>
                        <a:t>por escolha própria</a:t>
                      </a:r>
                      <a:r>
                        <a:rPr lang="pt-BR" sz="2000" b="0" kern="1200" baseline="0" dirty="0" smtClean="0">
                          <a:solidFill>
                            <a:schemeClr val="dk1"/>
                          </a:solidFill>
                          <a:latin typeface="+mn-lt"/>
                          <a:ea typeface="+mn-ea"/>
                          <a:cs typeface="+mn-cs"/>
                        </a:rPr>
                        <a:t>, </a:t>
                      </a:r>
                      <a:r>
                        <a:rPr lang="pt-BR" sz="2000" b="0" u="sng" kern="1200" baseline="0" dirty="0" smtClean="0">
                          <a:solidFill>
                            <a:schemeClr val="dk1"/>
                          </a:solidFill>
                          <a:latin typeface="+mn-lt"/>
                          <a:ea typeface="+mn-ea"/>
                          <a:cs typeface="+mn-cs"/>
                        </a:rPr>
                        <a:t>buscar proteção pessoal</a:t>
                      </a:r>
                      <a:r>
                        <a:rPr lang="pt-BR" sz="2000" b="0" kern="1200" baseline="0" dirty="0" smtClean="0">
                          <a:solidFill>
                            <a:schemeClr val="dk1"/>
                          </a:solidFill>
                          <a:latin typeface="+mn-lt"/>
                          <a:ea typeface="+mn-ea"/>
                          <a:cs typeface="+mn-cs"/>
                        </a:rPr>
                        <a:t>, </a:t>
                      </a:r>
                      <a:r>
                        <a:rPr lang="pt-BR" sz="2000" b="0" u="sng" kern="1200" baseline="0" dirty="0" smtClean="0">
                          <a:solidFill>
                            <a:schemeClr val="dk1"/>
                          </a:solidFill>
                          <a:latin typeface="+mn-lt"/>
                          <a:ea typeface="+mn-ea"/>
                          <a:cs typeface="+mn-cs"/>
                        </a:rPr>
                        <a:t>em caso de </a:t>
                      </a:r>
                      <a:r>
                        <a:rPr lang="pt-BR" sz="2000" b="0" u="sng" kern="1200" baseline="0" dirty="0" smtClean="0">
                          <a:solidFill>
                            <a:srgbClr val="FF0000"/>
                          </a:solidFill>
                          <a:latin typeface="+mn-lt"/>
                          <a:ea typeface="+mn-ea"/>
                          <a:cs typeface="+mn-cs"/>
                        </a:rPr>
                        <a:t>insegurança nas vias públicas</a:t>
                      </a:r>
                      <a:r>
                        <a:rPr lang="pt-BR" sz="2000" b="0" kern="1200" baseline="0" dirty="0" smtClean="0">
                          <a:solidFill>
                            <a:schemeClr val="dk1"/>
                          </a:solidFill>
                          <a:latin typeface="+mn-lt"/>
                          <a:ea typeface="+mn-ea"/>
                          <a:cs typeface="+mn-cs"/>
                        </a:rPr>
                        <a:t> ou </a:t>
                      </a:r>
                      <a:r>
                        <a:rPr lang="pt-BR" sz="2000" b="0" u="sng" kern="1200" baseline="0" dirty="0" smtClean="0">
                          <a:solidFill>
                            <a:srgbClr val="FF0000"/>
                          </a:solidFill>
                          <a:latin typeface="+mn-lt"/>
                          <a:ea typeface="+mn-ea"/>
                          <a:cs typeface="+mn-cs"/>
                        </a:rPr>
                        <a:t>más condições climáticas</a:t>
                      </a:r>
                      <a:r>
                        <a:rPr lang="pt-BR" sz="2000" b="0" kern="1200" baseline="0" dirty="0" smtClean="0">
                          <a:solidFill>
                            <a:schemeClr val="dk1"/>
                          </a:solidFill>
                          <a:latin typeface="+mn-lt"/>
                          <a:ea typeface="+mn-ea"/>
                          <a:cs typeface="+mn-cs"/>
                        </a:rPr>
                        <a:t>, bem como </a:t>
                      </a:r>
                      <a:r>
                        <a:rPr lang="pt-BR" sz="2000" b="0" u="sng" kern="1200" baseline="0" dirty="0" smtClean="0">
                          <a:solidFill>
                            <a:srgbClr val="FF0000"/>
                          </a:solidFill>
                          <a:latin typeface="+mn-lt"/>
                          <a:ea typeface="+mn-ea"/>
                          <a:cs typeface="+mn-cs"/>
                        </a:rPr>
                        <a:t>adentrar ou permanecer nas dependências da empresa</a:t>
                      </a:r>
                      <a:r>
                        <a:rPr lang="pt-BR" sz="2000" b="0" kern="1200" baseline="0" dirty="0" smtClean="0">
                          <a:solidFill>
                            <a:schemeClr val="dk1"/>
                          </a:solidFill>
                          <a:latin typeface="+mn-lt"/>
                          <a:ea typeface="+mn-ea"/>
                          <a:cs typeface="+mn-cs"/>
                        </a:rPr>
                        <a:t> para exercer atividades particulares, </a:t>
                      </a:r>
                      <a:r>
                        <a:rPr lang="pt-BR" sz="2000" b="0" kern="1200" baseline="0" dirty="0" smtClean="0">
                          <a:solidFill>
                            <a:srgbClr val="FF0000"/>
                          </a:solidFill>
                          <a:latin typeface="+mn-lt"/>
                          <a:ea typeface="+mn-ea"/>
                          <a:cs typeface="+mn-cs"/>
                        </a:rPr>
                        <a:t>entre outras:</a:t>
                      </a:r>
                      <a:r>
                        <a:rPr lang="pt-BR" sz="2000" b="0" kern="1200" baseline="0" dirty="0" smtClean="0">
                          <a:solidFill>
                            <a:schemeClr val="dk1"/>
                          </a:solidFill>
                          <a:latin typeface="+mn-lt"/>
                          <a:ea typeface="+mn-ea"/>
                          <a:cs typeface="+mn-cs"/>
                        </a:rPr>
                        <a:t> </a:t>
                      </a:r>
                      <a:endParaRPr lang="pt-BR" sz="2000" b="0" dirty="0"/>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120</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023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 2º</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No contrato de trabalho intermitente, o período de inatividade não será considerado tempo à disposição do empregador e não será remunerado, hipótese em que restará descaracterizado o contrato de trabalho intermitente caso haja remuneração por tempo à disposição no período de inatividade.</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08188508"/>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121</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023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Art. 452-D.</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Decorrido o prazo de um ano sem qualquer convocação do empregado pelo empregador, contado a partir da data da celebração do contrato, da última convocação ou do último dia de prestação de serviços, o que for mais recente, será considerado rescindido de pleno direito o contrato de trabalho intermitente.</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 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2998539"/>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122</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p>
                    <a:p>
                      <a:pPr algn="just" rtl="0">
                        <a:lnSpc>
                          <a:spcPct val="100000"/>
                        </a:lnSpc>
                      </a:pPr>
                      <a:r>
                        <a:rPr kumimoji="0" lang="pt-BR" sz="1600" b="0" i="0" u="none" strike="noStrike" kern="1200" cap="none" spc="0" normalizeH="0" baseline="0" noProof="0" dirty="0" smtClean="0">
                          <a:ln>
                            <a:noFill/>
                          </a:ln>
                          <a:solidFill>
                            <a:srgbClr val="FF0000"/>
                          </a:solidFill>
                          <a:effectLst/>
                          <a:uLnTx/>
                          <a:uFillTx/>
                          <a:latin typeface="+mn-lt"/>
                        </a:rPr>
                        <a:t>Art. 482 – Justa Causa do empregador; </a:t>
                      </a:r>
                    </a:p>
                    <a:p>
                      <a:pPr algn="just" rtl="0">
                        <a:lnSpc>
                          <a:spcPct val="100000"/>
                        </a:lnSpc>
                      </a:pPr>
                      <a:endParaRPr kumimoji="0" lang="pt-BR" sz="1600" b="0" i="0" u="none" strike="noStrike" kern="1200" cap="none" spc="0" normalizeH="0" baseline="0" noProof="0" dirty="0" smtClean="0">
                        <a:ln>
                          <a:noFill/>
                        </a:ln>
                        <a:solidFill>
                          <a:srgbClr val="FF0000"/>
                        </a:solidFill>
                        <a:effectLst/>
                        <a:uLnTx/>
                        <a:uFillTx/>
                        <a:latin typeface="+mn-lt"/>
                      </a:endParaRPr>
                    </a:p>
                    <a:p>
                      <a:pPr algn="just" rtl="0">
                        <a:lnSpc>
                          <a:spcPct val="100000"/>
                        </a:lnSpc>
                      </a:pPr>
                      <a:r>
                        <a:rPr kumimoji="0" lang="pt-BR" sz="1600" b="0" i="0" u="none" strike="noStrike" kern="1200" cap="none" spc="0" normalizeH="0" baseline="0" noProof="0" dirty="0" smtClean="0">
                          <a:ln>
                            <a:noFill/>
                          </a:ln>
                          <a:solidFill>
                            <a:srgbClr val="FF0000"/>
                          </a:solidFill>
                          <a:effectLst/>
                          <a:uLnTx/>
                          <a:uFillTx/>
                          <a:latin typeface="+mn-lt"/>
                        </a:rPr>
                        <a:t>Art. 483 – Justa do Empregado;</a:t>
                      </a:r>
                    </a:p>
                    <a:p>
                      <a:pPr algn="just" rtl="0">
                        <a:lnSpc>
                          <a:spcPct val="100000"/>
                        </a:lnSpc>
                      </a:pPr>
                      <a:endParaRPr kumimoji="0" lang="pt-BR" sz="1600" b="0" i="0" u="none" strike="noStrike" kern="1200" cap="none" spc="0" normalizeH="0" baseline="0" noProof="0" dirty="0" smtClean="0">
                        <a:ln>
                          <a:noFill/>
                        </a:ln>
                        <a:solidFill>
                          <a:srgbClr val="FF0000"/>
                        </a:solidFill>
                        <a:effectLst/>
                        <a:uLnTx/>
                        <a:uFillTx/>
                        <a:latin typeface="+mn-lt"/>
                      </a:endParaRPr>
                    </a:p>
                    <a:p>
                      <a:pPr algn="just" rtl="0">
                        <a:lnSpc>
                          <a:spcPct val="100000"/>
                        </a:lnSpc>
                      </a:pPr>
                      <a:r>
                        <a:rPr kumimoji="0" lang="pt-BR" sz="1600" b="0" i="0" u="none" strike="noStrike" kern="1200" cap="none" spc="0" normalizeH="0" baseline="0" noProof="0" dirty="0" smtClean="0">
                          <a:ln>
                            <a:noFill/>
                          </a:ln>
                          <a:solidFill>
                            <a:srgbClr val="FF0000"/>
                          </a:solidFill>
                          <a:effectLst/>
                          <a:uLnTx/>
                          <a:uFillTx/>
                          <a:latin typeface="+mn-lt"/>
                        </a:rPr>
                        <a:t>§ 1º do art. 18 da Lei nº 8.036 = multa de 40% sobre os depósitos do FGTS;</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Art. 452-E.</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Ressalvadas as hipóteses a que se referem os art. 482 e art. 483, na hipótese de extinção do contrato de trabalho intermitente serão devidas as seguintes verbas rescisórias:</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I – pela metade:</a:t>
                      </a:r>
                    </a:p>
                    <a:p>
                      <a:pPr algn="just" rtl="0">
                        <a:lnSpc>
                          <a:spcPct val="100000"/>
                        </a:lnSpc>
                      </a:pP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a) O aviso prévio indenizado, calculado conforme o art. 452-F; e</a:t>
                      </a:r>
                    </a:p>
                    <a:p>
                      <a:pPr algn="just" rtl="0">
                        <a:lnSpc>
                          <a:spcPct val="100000"/>
                        </a:lnSpc>
                      </a:pP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b) A indenização sobre o saldo do Fundo de Garantia do Tempo de Serviço – FGTS, prevista no § 1º do art. 18 da Lei nº 8.036, de 11 de maio de 1990; e</a:t>
                      </a:r>
                    </a:p>
                    <a:p>
                      <a:pPr algn="just" rtl="0">
                        <a:lnSpc>
                          <a:spcPct val="100000"/>
                        </a:lnSpc>
                      </a:pP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4144472"/>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123</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8521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p>
                    <a:p>
                      <a:pPr algn="just" rtl="0">
                        <a:lnSpc>
                          <a:spcPct val="100000"/>
                        </a:lnSpc>
                      </a:pPr>
                      <a:r>
                        <a:rPr lang="pt-BR" sz="1600" dirty="0" smtClean="0">
                          <a:solidFill>
                            <a:srgbClr val="FF0000"/>
                          </a:solidFill>
                          <a:effectLst/>
                        </a:rPr>
                        <a:t>A hipótese do art.</a:t>
                      </a:r>
                      <a:r>
                        <a:rPr lang="pt-BR" sz="1600" baseline="0" dirty="0" smtClean="0">
                          <a:solidFill>
                            <a:srgbClr val="FF0000"/>
                          </a:solidFill>
                          <a:effectLst/>
                        </a:rPr>
                        <a:t> 20, I-A da Lei nº 8.036, de 1990 tratada da movimentação do FGTS na extinção do contrato de trabalho prevista no art. 484-A da CL (por acordo). </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Art. 452-E.</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a:t>
                      </a:r>
                    </a:p>
                    <a:p>
                      <a:pPr algn="just" rtl="0">
                        <a:lnSpc>
                          <a:spcPct val="100000"/>
                        </a:lnSpc>
                      </a:pPr>
                      <a:endPar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endParaRP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I – na integralidade as demais verbas trabalhistas:</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 1º </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A extinção de contrato de trabalho intermitente permite a movimentação da conta vinculada do trabalhador no FGTS na forma do inciso I-A do art. 20 da Lei nº 8.036, de 1990, limitada a 80% do valor dos depósitos</a:t>
                      </a:r>
                    </a:p>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 2º</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A extinção do contrato de trabalho intermitente a que se refere este artigo não autoriza o ingresso no Programa de Seguro-Desemprego.</a:t>
                      </a:r>
                    </a:p>
                    <a:p>
                      <a:pPr algn="just" rtl="0">
                        <a:lnSpc>
                          <a:spcPct val="100000"/>
                        </a:lnSpc>
                      </a:pP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5654539"/>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124</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1511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p>
                    <a:p>
                      <a:pPr algn="just" rtl="0">
                        <a:lnSpc>
                          <a:spcPct val="100000"/>
                        </a:lnSpc>
                      </a:pPr>
                      <a:r>
                        <a:rPr lang="pt-BR" sz="1600" baseline="0" dirty="0" smtClean="0">
                          <a:solidFill>
                            <a:srgbClr val="FF0000"/>
                          </a:solidFill>
                          <a:effectLst/>
                        </a:rPr>
                        <a:t> </a:t>
                      </a:r>
                      <a:endParaRPr lang="pt-BR" sz="1600" dirty="0">
                        <a:solidFill>
                          <a:srgbClr val="FF0000"/>
                        </a:solidFill>
                        <a:effectLst/>
                      </a:endParaRPr>
                    </a:p>
                  </a:txBody>
                  <a:tcPr/>
                </a:tc>
                <a:tc>
                  <a:txBody>
                    <a:bodyPr/>
                    <a:lstStyle/>
                    <a:p>
                      <a:pPr algn="just" rtl="0">
                        <a:lnSpc>
                          <a:spcPct val="100000"/>
                        </a:lnSpc>
                      </a:pPr>
                      <a:r>
                        <a:rPr kumimoji="0" lang="pt-BR" sz="1800" b="1" i="0" u="none" strike="noStrike" kern="1200" cap="none" spc="0" normalizeH="0" baseline="0" noProof="0" dirty="0" smtClean="0">
                          <a:ln>
                            <a:noFill/>
                          </a:ln>
                          <a:solidFill>
                            <a:schemeClr val="tx1"/>
                          </a:solidFill>
                          <a:effectLst/>
                          <a:uLnTx/>
                          <a:uFillTx/>
                          <a:latin typeface="Calibri" panose="020F0502020204030204" pitchFamily="34" charset="0"/>
                        </a:rPr>
                        <a:t>Art. 452-F.</a:t>
                      </a:r>
                      <a:r>
                        <a:rPr kumimoji="0" lang="pt-BR" sz="1800" b="0" i="0" u="none" strike="noStrike" kern="1200" cap="none" spc="0" normalizeH="0" baseline="0" noProof="0" dirty="0" smtClean="0">
                          <a:ln>
                            <a:noFill/>
                          </a:ln>
                          <a:solidFill>
                            <a:schemeClr val="tx1"/>
                          </a:solidFill>
                          <a:effectLst/>
                          <a:uLnTx/>
                          <a:uFillTx/>
                          <a:latin typeface="Calibri" panose="020F0502020204030204" pitchFamily="34" charset="0"/>
                        </a:rPr>
                        <a:t> As verbas rescisórias e o aviso prévio serão calculadas com base na média dos valores recebidos pelo empregado no curso do contrato de trabalho intermitente.</a:t>
                      </a:r>
                    </a:p>
                    <a:p>
                      <a:pPr algn="just" rtl="0">
                        <a:lnSpc>
                          <a:spcPct val="100000"/>
                        </a:lnSpc>
                      </a:pPr>
                      <a:r>
                        <a:rPr kumimoji="0" lang="pt-BR" sz="1800" b="1" i="0" u="none" strike="noStrike" kern="1200" cap="none" spc="0" normalizeH="0" baseline="0" noProof="0" dirty="0" smtClean="0">
                          <a:ln>
                            <a:noFill/>
                          </a:ln>
                          <a:solidFill>
                            <a:schemeClr val="tx1"/>
                          </a:solidFill>
                          <a:effectLst/>
                          <a:uLnTx/>
                          <a:uFillTx/>
                          <a:latin typeface="Calibri" panose="020F0502020204030204" pitchFamily="34" charset="0"/>
                        </a:rPr>
                        <a:t>§ 1º </a:t>
                      </a:r>
                      <a:r>
                        <a:rPr kumimoji="0" lang="pt-BR" sz="1800" b="0" i="0" u="none" strike="noStrike" kern="1200" cap="none" spc="0" normalizeH="0" baseline="0" noProof="0" dirty="0" smtClean="0">
                          <a:ln>
                            <a:noFill/>
                          </a:ln>
                          <a:solidFill>
                            <a:schemeClr val="tx1"/>
                          </a:solidFill>
                          <a:effectLst/>
                          <a:uLnTx/>
                          <a:uFillTx/>
                          <a:latin typeface="Calibri" panose="020F0502020204030204" pitchFamily="34" charset="0"/>
                        </a:rPr>
                        <a:t>No cálculo da média a que se refere o caput, serão considerados apenas os meses durante os quais o empregado tenha recebido parcelas remuneratórias no intervalo dos últimos doze meses ou o período de vigência do contrato de trabalho intermitente, se este for inferior;</a:t>
                      </a:r>
                    </a:p>
                    <a:p>
                      <a:pPr algn="just" rtl="0">
                        <a:lnSpc>
                          <a:spcPct val="100000"/>
                        </a:lnSpc>
                      </a:pPr>
                      <a:r>
                        <a:rPr kumimoji="0" lang="pt-BR" sz="1800" b="1" i="0" u="none" strike="noStrike" kern="1200" cap="none" spc="0" normalizeH="0" baseline="0" noProof="0" dirty="0" smtClean="0">
                          <a:ln>
                            <a:noFill/>
                          </a:ln>
                          <a:solidFill>
                            <a:schemeClr val="tx1"/>
                          </a:solidFill>
                          <a:effectLst/>
                          <a:uLnTx/>
                          <a:uFillTx/>
                          <a:latin typeface="Calibri" panose="020F0502020204030204" pitchFamily="34" charset="0"/>
                        </a:rPr>
                        <a:t>§ 2º</a:t>
                      </a:r>
                      <a:r>
                        <a:rPr kumimoji="0" lang="pt-BR" sz="1800" b="0" i="0" u="none" strike="noStrike" kern="1200" cap="none" spc="0" normalizeH="0" baseline="0" noProof="0" dirty="0" smtClean="0">
                          <a:ln>
                            <a:noFill/>
                          </a:ln>
                          <a:solidFill>
                            <a:schemeClr val="tx1"/>
                          </a:solidFill>
                          <a:effectLst/>
                          <a:uLnTx/>
                          <a:uFillTx/>
                          <a:latin typeface="Calibri" panose="020F0502020204030204" pitchFamily="34" charset="0"/>
                        </a:rPr>
                        <a:t> O aviso prévio será necessariamente indenizado, nos termos dos § 1º e § 2º do art. 487.</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653748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125</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023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p>
                    <a:p>
                      <a:pPr algn="just" rtl="0">
                        <a:lnSpc>
                          <a:spcPct val="100000"/>
                        </a:lnSpc>
                      </a:pPr>
                      <a:r>
                        <a:rPr lang="pt-BR" sz="1600" baseline="0" dirty="0" smtClean="0">
                          <a:solidFill>
                            <a:srgbClr val="FF0000"/>
                          </a:solidFill>
                          <a:effectLst/>
                        </a:rPr>
                        <a:t> </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Art. 452-G.</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Até 31 de dezembro de 2020, o empregado registrado por meio de contrato de trabalho por prazo indeterminado demitido não poderá prestar serviços para o mesmo empregador por meio de contrato de trabalho intermitente pelo prazo de dezoito meses, contado da data da demissão.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3642489"/>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126</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3281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INTERMITENTE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2000" b="0" i="1" dirty="0" smtClean="0">
                          <a:solidFill>
                            <a:srgbClr val="000000"/>
                          </a:solidFill>
                          <a:effectLst/>
                          <a:latin typeface="Calibri" panose="020F0502020204030204" pitchFamily="34" charset="0"/>
                        </a:rPr>
                        <a:t> </a:t>
                      </a:r>
                    </a:p>
                    <a:p>
                      <a:pPr algn="just" rtl="0">
                        <a:lnSpc>
                          <a:spcPct val="100000"/>
                        </a:lnSpc>
                      </a:pPr>
                      <a:r>
                        <a:rPr lang="pt-BR" sz="1600" baseline="0" dirty="0" smtClean="0">
                          <a:solidFill>
                            <a:srgbClr val="FF0000"/>
                          </a:solidFill>
                          <a:effectLst/>
                        </a:rPr>
                        <a:t> </a:t>
                      </a:r>
                      <a:endParaRPr lang="pt-BR" sz="1600" dirty="0">
                        <a:solidFill>
                          <a:srgbClr val="FF0000"/>
                        </a:solidFill>
                        <a:effectLst/>
                      </a:endParaRPr>
                    </a:p>
                  </a:txBody>
                  <a:tcPr/>
                </a:tc>
                <a:tc>
                  <a:txBody>
                    <a:bodyPr/>
                    <a:lstStyle/>
                    <a:p>
                      <a:pPr algn="just" rtl="0">
                        <a:lnSpc>
                          <a:spcPct val="100000"/>
                        </a:lnSpc>
                      </a:pPr>
                      <a:r>
                        <a:rPr kumimoji="0" lang="pt-BR" sz="2000" b="1" i="0" u="none" strike="noStrike" kern="1200" cap="none" spc="0" normalizeH="0" baseline="0" noProof="0" dirty="0" smtClean="0">
                          <a:ln>
                            <a:noFill/>
                          </a:ln>
                          <a:solidFill>
                            <a:schemeClr val="tx1"/>
                          </a:solidFill>
                          <a:effectLst/>
                          <a:uLnTx/>
                          <a:uFillTx/>
                          <a:latin typeface="Calibri" panose="020F0502020204030204" pitchFamily="34" charset="0"/>
                        </a:rPr>
                        <a:t>Art. 452-H.</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No contrato de trabalho intermitente, o empregador efetuará o recolhimento das contribuições previdenciárias próprias e do empregado e o depósito do FGTS com base nos valores pagos no período mensal e fornecerá ao empregado comprovante do cumprimento dessas obrigações, observado o disposto no </a:t>
                      </a:r>
                      <a:r>
                        <a:rPr kumimoji="0" lang="pt-BR" sz="2000" b="0" i="0" u="sng" strike="noStrike" kern="1200" cap="none" spc="0" normalizeH="0" baseline="0" noProof="0" dirty="0" smtClean="0">
                          <a:ln>
                            <a:noFill/>
                          </a:ln>
                          <a:solidFill>
                            <a:schemeClr val="tx1"/>
                          </a:solidFill>
                          <a:effectLst/>
                          <a:uLnTx/>
                          <a:uFillTx/>
                          <a:latin typeface="Calibri" panose="020F0502020204030204" pitchFamily="34" charset="0"/>
                        </a:rPr>
                        <a:t>art. 911-A.</a:t>
                      </a:r>
                      <a:r>
                        <a:rPr kumimoji="0" lang="pt-BR" sz="2000" b="0" i="0" u="none" strike="noStrike" kern="1200" cap="none" spc="0" normalizeH="0" baseline="0" noProof="0" dirty="0" smtClean="0">
                          <a:ln>
                            <a:noFill/>
                          </a:ln>
                          <a:solidFill>
                            <a:schemeClr val="tx1"/>
                          </a:solidFill>
                          <a:effectLst/>
                          <a:uLnTx/>
                          <a:uFillTx/>
                          <a:latin typeface="Calibri" panose="020F0502020204030204" pitchFamily="34" charset="0"/>
                        </a:rPr>
                        <a:t>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  </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 </a:t>
                      </a:r>
                      <a:r>
                        <a:rPr lang="pt-BR" sz="1600" dirty="0" err="1" smtClean="0">
                          <a:solidFill>
                            <a:srgbClr val="FF0000"/>
                          </a:solidFill>
                        </a:rPr>
                        <a:t>art</a:t>
                      </a:r>
                      <a:r>
                        <a:rPr lang="pt-BR" sz="1600" dirty="0" smtClean="0">
                          <a:solidFill>
                            <a:srgbClr val="FF0000"/>
                          </a:solidFill>
                        </a:rPr>
                        <a:t> 911-A seguinte.</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138781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127</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1511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srgbClr val="FF0000"/>
                          </a:solidFill>
                          <a:effectLst/>
                          <a:uLnTx/>
                          <a:uFillTx/>
                          <a:latin typeface="+mn-lt"/>
                        </a:rPr>
                        <a:t>ART. 911 – A, DA CLT– INCLUIDO PELA MP 808</a:t>
                      </a:r>
                      <a:endParaRPr lang="pt-BR" sz="2600" i="1" dirty="0">
                        <a:solidFill>
                          <a:srgbClr val="FF0000"/>
                        </a:solidFill>
                      </a:endParaRPr>
                    </a:p>
                  </a:txBody>
                  <a:tcPr/>
                </a:tc>
                <a:tc hMerge="1">
                  <a:txBody>
                    <a:bodyPr/>
                    <a:lstStyle/>
                    <a:p>
                      <a:pPr algn="ctr"/>
                      <a:endParaRPr lang="pt-BR" dirty="0"/>
                    </a:p>
                  </a:txBody>
                  <a:tcPr/>
                </a:tc>
              </a:tr>
              <a:tr h="182880">
                <a:tc>
                  <a:txBody>
                    <a:bodyPr/>
                    <a:lstStyle/>
                    <a:p>
                      <a:pPr algn="ctr"/>
                      <a:endParaRPr lang="pt-BR" dirty="0"/>
                    </a:p>
                  </a:txBody>
                  <a:tcPr/>
                </a:tc>
                <a:tc>
                  <a:txBody>
                    <a:bodyPr/>
                    <a:lstStyle/>
                    <a:p>
                      <a:pPr algn="ctr"/>
                      <a:endParaRPr lang="pt-BR" dirty="0"/>
                    </a:p>
                  </a:txBody>
                  <a:tcPr/>
                </a:tc>
              </a:tr>
              <a:tr h="116875">
                <a:tc gridSpan="2">
                  <a:txBody>
                    <a:bodyPr/>
                    <a:lstStyle/>
                    <a:p>
                      <a:pPr algn="just"/>
                      <a:r>
                        <a:rPr lang="pt-BR" sz="1800" b="0" i="0" dirty="0" smtClean="0">
                          <a:solidFill>
                            <a:srgbClr val="000000"/>
                          </a:solidFill>
                          <a:effectLst/>
                          <a:latin typeface="Calibri" panose="020F0502020204030204" pitchFamily="34" charset="0"/>
                        </a:rPr>
                        <a:t>Art. 911-A.  O empregador efetuará o recolhimento das contribuições previdenciárias próprias e do trabalhador e o depósito do FGTS com base nos valores pagos no período mensal e fornecerá ao empregado comprovante do cumprimento dessas obrigações.    </a:t>
                      </a:r>
                    </a:p>
                    <a:p>
                      <a:pPr algn="just"/>
                      <a:r>
                        <a:rPr lang="pt-BR" sz="1800" b="0" i="0" dirty="0" smtClean="0">
                          <a:solidFill>
                            <a:srgbClr val="000000"/>
                          </a:solidFill>
                          <a:effectLst/>
                          <a:latin typeface="Calibri" panose="020F0502020204030204" pitchFamily="34" charset="0"/>
                        </a:rPr>
                        <a:t>§ 1</a:t>
                      </a:r>
                      <a:r>
                        <a:rPr lang="pt-BR" sz="1800" b="0" i="0" strike="sngStrike" dirty="0" smtClean="0">
                          <a:solidFill>
                            <a:srgbClr val="000000"/>
                          </a:solidFill>
                          <a:effectLst/>
                          <a:latin typeface="Calibri" panose="020F0502020204030204" pitchFamily="34" charset="0"/>
                        </a:rPr>
                        <a:t>º</a:t>
                      </a:r>
                      <a:r>
                        <a:rPr lang="pt-BR" sz="1800" b="0" i="0" dirty="0" smtClean="0">
                          <a:solidFill>
                            <a:srgbClr val="000000"/>
                          </a:solidFill>
                          <a:effectLst/>
                          <a:latin typeface="Calibri" panose="020F0502020204030204" pitchFamily="34" charset="0"/>
                        </a:rPr>
                        <a:t>  Os segurados enquadrados como empregados que, no somatório de remunerações auferidas de um ou mais empregadores no período de um mês, independentemente do tipo de contrato de trabalho, receberem remuneração inferior ao salário mínimo mensal, poderão recolher ao Regime Geral de Previdência Social a diferença entre a remuneração recebida e o valor do salário mínimo mensal, em que incidirá a mesma alíquota aplicada à contribuição do trabalhador retida pelo empregador. </a:t>
                      </a:r>
                    </a:p>
                    <a:p>
                      <a:pPr algn="just"/>
                      <a:r>
                        <a:rPr lang="pt-BR" sz="1800" b="0" i="0" dirty="0" smtClean="0">
                          <a:solidFill>
                            <a:srgbClr val="000000"/>
                          </a:solidFill>
                          <a:effectLst/>
                          <a:latin typeface="Calibri" panose="020F0502020204030204" pitchFamily="34" charset="0"/>
                        </a:rPr>
                        <a:t>§ 2</a:t>
                      </a:r>
                      <a:r>
                        <a:rPr lang="pt-BR" sz="1800" b="0" i="0" strike="sngStrike" dirty="0" smtClean="0">
                          <a:solidFill>
                            <a:srgbClr val="000000"/>
                          </a:solidFill>
                          <a:effectLst/>
                          <a:latin typeface="Calibri" panose="020F0502020204030204" pitchFamily="34" charset="0"/>
                        </a:rPr>
                        <a:t>º</a:t>
                      </a:r>
                      <a:r>
                        <a:rPr lang="pt-BR" sz="1800" b="0" i="0" dirty="0" smtClean="0">
                          <a:solidFill>
                            <a:srgbClr val="000000"/>
                          </a:solidFill>
                          <a:effectLst/>
                          <a:latin typeface="Calibri" panose="020F0502020204030204" pitchFamily="34" charset="0"/>
                        </a:rPr>
                        <a:t>  Na hipótese de não ser feito o recolhimento complementar previsto no § 1</a:t>
                      </a:r>
                      <a:r>
                        <a:rPr lang="pt-BR" sz="1800" b="0" i="0" strike="sngStrike" dirty="0" smtClean="0">
                          <a:solidFill>
                            <a:srgbClr val="000000"/>
                          </a:solidFill>
                          <a:effectLst/>
                          <a:latin typeface="Calibri" panose="020F0502020204030204" pitchFamily="34" charset="0"/>
                        </a:rPr>
                        <a:t>º</a:t>
                      </a:r>
                      <a:r>
                        <a:rPr lang="pt-BR" sz="1800" b="0" i="0" dirty="0" smtClean="0">
                          <a:solidFill>
                            <a:srgbClr val="000000"/>
                          </a:solidFill>
                          <a:effectLst/>
                          <a:latin typeface="Calibri" panose="020F0502020204030204" pitchFamily="34" charset="0"/>
                        </a:rPr>
                        <a:t>, o mês em que a remuneração total recebida pelo segurado de um ou mais empregadores for menor que o salário mínimo mensal não será considerado para fins de aquisição e manutenção de qualidade de segurado do Regime Geral de Previdência Social nem para cumprimento dos períodos de carência para concessão dos benefícios previdenciários.</a:t>
                      </a:r>
                      <a:r>
                        <a:rPr lang="pt-BR" sz="2000" b="0" i="0" dirty="0" smtClean="0">
                          <a:solidFill>
                            <a:srgbClr val="000000"/>
                          </a:solidFill>
                          <a:effectLst/>
                          <a:latin typeface="Arial" panose="020B0604020202020204" pitchFamily="34" charset="0"/>
                        </a:rPr>
                        <a:t>   </a:t>
                      </a:r>
                      <a:endParaRPr lang="pt-BR" sz="2000" b="0" i="0" dirty="0">
                        <a:solidFill>
                          <a:srgbClr val="000000"/>
                        </a:solidFill>
                        <a:effectLst/>
                        <a:latin typeface="Arial" panose="020B0604020202020204" pitchFamily="34" charset="0"/>
                      </a:endParaRPr>
                    </a:p>
                  </a:txBody>
                  <a:tcPr/>
                </a:tc>
                <a:tc hMerge="1">
                  <a:txBody>
                    <a:bodyPr/>
                    <a:lstStyle/>
                    <a:p>
                      <a:pPr algn="just" rtl="0">
                        <a:lnSpc>
                          <a:spcPct val="100000"/>
                        </a:lnSpc>
                      </a:pPr>
                      <a:endPar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3441922"/>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422832244"/>
              </p:ext>
            </p:extLst>
          </p:nvPr>
        </p:nvGraphicFramePr>
        <p:xfrm>
          <a:off x="107504" y="1315242"/>
          <a:ext cx="8928991" cy="46024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i="1" dirty="0" smtClean="0">
                          <a:effectLst/>
                          <a:latin typeface="Calibri" panose="020F0502020204030204" pitchFamily="34" charset="0"/>
                        </a:rPr>
                        <a:t>Art. 4º-A</a:t>
                      </a:r>
                      <a:r>
                        <a:rPr lang="pt-BR" sz="2200" b="0" i="1" dirty="0" smtClean="0">
                          <a:effectLst/>
                          <a:latin typeface="Calibri" panose="020F0502020204030204" pitchFamily="34" charset="0"/>
                        </a:rPr>
                        <a:t>. Empresa prestadora de serviços a terceiros é a pessoa jurídica de direito privado destinada a prestar à contratante </a:t>
                      </a:r>
                      <a:r>
                        <a:rPr lang="pt-BR" sz="2200" dirty="0" smtClean="0">
                          <a:solidFill>
                            <a:srgbClr val="FF0000"/>
                          </a:solidFill>
                          <a:latin typeface="Calibri" panose="020F0502020204030204" pitchFamily="34" charset="0"/>
                        </a:rPr>
                        <a:t>serviços determinados e específicos. </a:t>
                      </a:r>
                      <a:r>
                        <a:rPr lang="pt-BR" sz="2200" b="0" i="1" dirty="0" smtClean="0">
                          <a:effectLst/>
                          <a:latin typeface="Calibri" panose="020F0502020204030204" pitchFamily="34" charset="0"/>
                        </a:rPr>
                        <a:t>(Incluído pela Lei nº 13.429/2017) </a:t>
                      </a:r>
                      <a:endParaRPr lang="pt-BR" sz="2200" dirty="0" smtClean="0">
                        <a:effectLst/>
                        <a:latin typeface="Calibri" panose="020F0502020204030204" pitchFamily="34" charset="0"/>
                      </a:endParaRPr>
                    </a:p>
                    <a:p>
                      <a:pPr algn="just" rtl="0">
                        <a:lnSpc>
                          <a:spcPct val="100000"/>
                        </a:lnSpc>
                      </a:pP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solidFill>
                          <a:srgbClr val="FF0000"/>
                        </a:solidFill>
                        <a:effectLst/>
                      </a:endParaRPr>
                    </a:p>
                  </a:txBody>
                  <a:tcPr/>
                </a:tc>
                <a:tc>
                  <a:txBody>
                    <a:bodyPr/>
                    <a:lstStyle/>
                    <a:p>
                      <a:pPr algn="just" rtl="0">
                        <a:lnSpc>
                          <a:spcPct val="100000"/>
                        </a:lnSpc>
                      </a:pPr>
                      <a:r>
                        <a:rPr lang="pt-BR" sz="2200" b="1" dirty="0" smtClean="0">
                          <a:effectLst/>
                          <a:latin typeface="Calibri" panose="020F0502020204030204" pitchFamily="34" charset="0"/>
                        </a:rPr>
                        <a:t>Art. 4º-A</a:t>
                      </a:r>
                      <a:r>
                        <a:rPr lang="pt-BR" sz="2200" b="0" dirty="0" smtClean="0">
                          <a:effectLst/>
                          <a:latin typeface="Calibri" panose="020F0502020204030204" pitchFamily="34" charset="0"/>
                        </a:rPr>
                        <a:t>. Considera-se prestação de serviços a terceiros a transferência feita pela contratante da </a:t>
                      </a:r>
                      <a:r>
                        <a:rPr lang="pt-BR" sz="2200" b="1" dirty="0" smtClean="0">
                          <a:effectLst/>
                          <a:latin typeface="Calibri" panose="020F0502020204030204" pitchFamily="34" charset="0"/>
                        </a:rPr>
                        <a:t>execução de quaisquer de suas atividades, inclusive sua atividade principal</a:t>
                      </a:r>
                      <a:r>
                        <a:rPr lang="pt-BR" sz="2200" b="0" dirty="0" smtClean="0">
                          <a:effectLst/>
                          <a:latin typeface="Calibri" panose="020F0502020204030204" pitchFamily="34" charset="0"/>
                        </a:rPr>
                        <a:t>, à pessoa jurídica de direito privado prestadora de serviços que possua </a:t>
                      </a:r>
                      <a:r>
                        <a:rPr lang="pt-BR" sz="2200" b="1" dirty="0" smtClean="0">
                          <a:effectLst/>
                          <a:latin typeface="Calibri" panose="020F0502020204030204" pitchFamily="34" charset="0"/>
                        </a:rPr>
                        <a:t>capacidade econômica compatível com a sua execução</a:t>
                      </a:r>
                      <a:r>
                        <a:rPr lang="pt-BR" sz="2200" b="0" dirty="0" smtClean="0">
                          <a:effectLst/>
                          <a:latin typeface="Calibri" panose="020F0502020204030204" pitchFamily="34" charset="0"/>
                        </a:rPr>
                        <a:t>. </a:t>
                      </a:r>
                      <a:endParaRPr lang="pt-BR" sz="2200" dirty="0" smtClean="0">
                        <a:effectLst/>
                        <a:latin typeface="Calibri" panose="020F0502020204030204" pitchFamily="34" charset="0"/>
                      </a:endParaRPr>
                    </a:p>
                    <a:p>
                      <a:pPr algn="just" rtl="0">
                        <a:lnSpc>
                          <a:spcPct val="100000"/>
                        </a:lnSpc>
                      </a:pP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9510379"/>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129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235899063"/>
              </p:ext>
            </p:extLst>
          </p:nvPr>
        </p:nvGraphicFramePr>
        <p:xfrm>
          <a:off x="107504" y="1315242"/>
          <a:ext cx="8928991" cy="49682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0" i="1" dirty="0" smtClean="0">
                          <a:effectLst/>
                          <a:latin typeface="Calibri" panose="020F0502020204030204" pitchFamily="34" charset="0"/>
                        </a:rPr>
                        <a:t>§ 1o A empresa prestadora de serviços contrata, remunera e dirige o trabalho realizado por seus trabalhadores, ou subcontrata outras empresas para r</a:t>
                      </a:r>
                      <a:r>
                        <a:rPr lang="pt-BR" sz="2200" b="0" i="0" dirty="0" smtClean="0">
                          <a:effectLst/>
                          <a:latin typeface="Calibri" panose="020F0502020204030204" pitchFamily="34" charset="0"/>
                        </a:rPr>
                        <a:t>ealização desses serviços. </a:t>
                      </a:r>
                      <a:endParaRPr lang="pt-BR" sz="2200" dirty="0" smtClean="0">
                        <a:effectLst/>
                        <a:latin typeface="Calibri" panose="020F0502020204030204" pitchFamily="34" charset="0"/>
                      </a:endParaRPr>
                    </a:p>
                    <a:p>
                      <a:pPr algn="just" rtl="0">
                        <a:lnSpc>
                          <a:spcPct val="100000"/>
                        </a:lnSpc>
                      </a:pPr>
                      <a:r>
                        <a:rPr lang="pt-BR" sz="2200" i="0" u="none" strike="noStrike" dirty="0" smtClean="0">
                          <a:effectLst/>
                          <a:latin typeface="Calibri" panose="020F0502020204030204" pitchFamily="34" charset="0"/>
                        </a:rPr>
                        <a:t>§ 2o Não se configura vínculo empregatício entre os trabalhadores, ou sócios das empresas prestadoras de serviços, qualquer que seja o seu ramo, e a empresa contratante.</a:t>
                      </a:r>
                      <a:endParaRPr lang="pt-BR" sz="2200" dirty="0">
                        <a:effectLst/>
                        <a:latin typeface="Calibri" panose="020F0502020204030204" pitchFamily="34" charset="0"/>
                      </a:endParaRPr>
                    </a:p>
                  </a:txBody>
                  <a:tcPr/>
                </a:tc>
                <a:tc>
                  <a:txBody>
                    <a:bodyPr/>
                    <a:lstStyle/>
                    <a:p>
                      <a:pPr algn="just" rtl="0">
                        <a:lnSpc>
                          <a:spcPct val="100000"/>
                        </a:lnSpc>
                      </a:pPr>
                      <a:r>
                        <a:rPr lang="pt-BR" sz="2000" dirty="0" smtClean="0">
                          <a:solidFill>
                            <a:srgbClr val="FF0000"/>
                          </a:solidFill>
                          <a:effectLst/>
                        </a:rPr>
                        <a:t>Sem alterações.</a:t>
                      </a:r>
                      <a:endParaRPr lang="pt-BR" sz="20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0088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2109217"/>
              </p:ext>
            </p:extLst>
          </p:nvPr>
        </p:nvGraphicFramePr>
        <p:xfrm>
          <a:off x="285720" y="1569960"/>
          <a:ext cx="8501122" cy="46329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Tempo à disposição do empregador</a:t>
                      </a:r>
                      <a:endParaRPr lang="pt-BR" sz="2600"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t-BR" sz="1600" dirty="0"/>
                    </a:p>
                  </a:txBody>
                  <a:tcPr/>
                </a:tc>
                <a:tc>
                  <a:txBody>
                    <a:bodyPr/>
                    <a:lstStyle/>
                    <a:p>
                      <a:pPr algn="just"/>
                      <a:r>
                        <a:rPr lang="pt-BR" sz="2000" kern="1200" baseline="0" dirty="0" smtClean="0">
                          <a:solidFill>
                            <a:schemeClr val="dk1"/>
                          </a:solidFill>
                          <a:latin typeface="+mn-lt"/>
                          <a:ea typeface="+mn-ea"/>
                          <a:cs typeface="+mn-cs"/>
                        </a:rPr>
                        <a:t>I - práticas religiosas; </a:t>
                      </a:r>
                    </a:p>
                    <a:p>
                      <a:pPr algn="just"/>
                      <a:r>
                        <a:rPr lang="pt-BR" sz="2000" kern="1200" baseline="0" dirty="0" smtClean="0">
                          <a:solidFill>
                            <a:schemeClr val="dk1"/>
                          </a:solidFill>
                          <a:latin typeface="+mn-lt"/>
                          <a:ea typeface="+mn-ea"/>
                          <a:cs typeface="+mn-cs"/>
                        </a:rPr>
                        <a:t>II - descanso; </a:t>
                      </a:r>
                    </a:p>
                    <a:p>
                      <a:pPr algn="just"/>
                      <a:r>
                        <a:rPr lang="pt-BR" sz="2000" kern="1200" baseline="0" dirty="0" smtClean="0">
                          <a:solidFill>
                            <a:schemeClr val="dk1"/>
                          </a:solidFill>
                          <a:latin typeface="+mn-lt"/>
                          <a:ea typeface="+mn-ea"/>
                          <a:cs typeface="+mn-cs"/>
                        </a:rPr>
                        <a:t>III - lazer; </a:t>
                      </a:r>
                    </a:p>
                    <a:p>
                      <a:pPr algn="just"/>
                      <a:r>
                        <a:rPr lang="pt-BR" sz="2000" kern="1200" baseline="0" dirty="0" smtClean="0">
                          <a:solidFill>
                            <a:schemeClr val="dk1"/>
                          </a:solidFill>
                          <a:latin typeface="+mn-lt"/>
                          <a:ea typeface="+mn-ea"/>
                          <a:cs typeface="+mn-cs"/>
                        </a:rPr>
                        <a:t>IV - estudo; </a:t>
                      </a:r>
                    </a:p>
                    <a:p>
                      <a:pPr algn="just"/>
                      <a:r>
                        <a:rPr lang="pt-BR" sz="2000" kern="1200" baseline="0" dirty="0" smtClean="0">
                          <a:solidFill>
                            <a:schemeClr val="dk1"/>
                          </a:solidFill>
                          <a:latin typeface="+mn-lt"/>
                          <a:ea typeface="+mn-ea"/>
                          <a:cs typeface="+mn-cs"/>
                        </a:rPr>
                        <a:t>V - alimentação; </a:t>
                      </a:r>
                    </a:p>
                    <a:p>
                      <a:pPr algn="just"/>
                      <a:r>
                        <a:rPr lang="pt-BR" sz="2000" kern="1200" baseline="0" dirty="0" smtClean="0">
                          <a:solidFill>
                            <a:schemeClr val="dk1"/>
                          </a:solidFill>
                          <a:latin typeface="+mn-lt"/>
                          <a:ea typeface="+mn-ea"/>
                          <a:cs typeface="+mn-cs"/>
                        </a:rPr>
                        <a:t>VI - atividades de relacionamento social; </a:t>
                      </a:r>
                    </a:p>
                    <a:p>
                      <a:pPr algn="just"/>
                      <a:r>
                        <a:rPr lang="pt-BR" sz="2000" kern="1200" baseline="0" dirty="0" smtClean="0">
                          <a:solidFill>
                            <a:schemeClr val="dk1"/>
                          </a:solidFill>
                          <a:latin typeface="+mn-lt"/>
                          <a:ea typeface="+mn-ea"/>
                          <a:cs typeface="+mn-cs"/>
                        </a:rPr>
                        <a:t>VII - higiene pessoal; </a:t>
                      </a:r>
                    </a:p>
                    <a:p>
                      <a:pPr algn="just"/>
                      <a:r>
                        <a:rPr lang="pt-BR" sz="2000" kern="1200" baseline="0" dirty="0" smtClean="0">
                          <a:solidFill>
                            <a:schemeClr val="dk1"/>
                          </a:solidFill>
                          <a:latin typeface="+mn-lt"/>
                          <a:ea typeface="+mn-ea"/>
                          <a:cs typeface="+mn-cs"/>
                        </a:rPr>
                        <a:t>VIII - troca de roupa ou uniforme, quando não houver obrigatoriedade de realizar a troca na empresa. </a:t>
                      </a:r>
                      <a:endParaRPr lang="pt-BR" sz="1600" b="0" dirty="0"/>
                    </a:p>
                  </a:txBody>
                  <a:tcPr/>
                </a:tc>
              </a:tr>
              <a:tr h="116875">
                <a:tc gridSpan="2">
                  <a:txBody>
                    <a:bodyPr/>
                    <a:lstStyle/>
                    <a:p>
                      <a:pPr marL="0" indent="0" algn="l">
                        <a:buNone/>
                      </a:pP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45464901"/>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1" i="0" u="none" strike="noStrike" dirty="0" smtClean="0">
                          <a:effectLst/>
                          <a:latin typeface="Calibri" panose="020F0502020204030204" pitchFamily="34" charset="0"/>
                        </a:rPr>
                        <a:t>Art. 4o-C</a:t>
                      </a:r>
                      <a:r>
                        <a:rPr lang="pt-BR" sz="2000" b="0" i="0" u="none" strike="noStrike" dirty="0" smtClean="0">
                          <a:effectLst/>
                          <a:latin typeface="Calibri" panose="020F0502020204030204" pitchFamily="34" charset="0"/>
                        </a:rPr>
                        <a:t>. </a:t>
                      </a:r>
                      <a:r>
                        <a:rPr lang="pt-BR" sz="2000" b="1" i="0" u="none" strike="noStrike" dirty="0" smtClean="0">
                          <a:effectLst/>
                          <a:latin typeface="Calibri" panose="020F0502020204030204" pitchFamily="34" charset="0"/>
                        </a:rPr>
                        <a:t>São asseguradas aos empregados da empresa prestadora de serviços </a:t>
                      </a:r>
                      <a:r>
                        <a:rPr lang="pt-BR" sz="2000" b="0" i="0" u="none" strike="noStrike" dirty="0" smtClean="0">
                          <a:effectLst/>
                          <a:latin typeface="Calibri" panose="020F0502020204030204" pitchFamily="34" charset="0"/>
                        </a:rPr>
                        <a:t>a que se refere o art. 4o-A desta Lei, quando e enquanto os serviços, que podem ser de qualquer uma das atividades da contratante, forem executados nas dependências da tomadora, </a:t>
                      </a:r>
                      <a:r>
                        <a:rPr lang="pt-BR" sz="2000" b="1" i="0" u="none" strike="noStrike" dirty="0" smtClean="0">
                          <a:effectLst/>
                          <a:latin typeface="Calibri" panose="020F0502020204030204" pitchFamily="34" charset="0"/>
                        </a:rPr>
                        <a:t>as mesmas condições</a:t>
                      </a:r>
                      <a:r>
                        <a:rPr lang="pt-BR" sz="2000" b="0" i="0" u="none" strike="noStrike" dirty="0" smtClean="0">
                          <a:effectLst/>
                          <a:latin typeface="Calibri" panose="020F0502020204030204" pitchFamily="34" charset="0"/>
                        </a:rPr>
                        <a:t>: </a:t>
                      </a:r>
                      <a:endParaRPr lang="pt-BR" sz="2000" dirty="0" smtClean="0">
                        <a:effectLst/>
                        <a:latin typeface="Calibri" panose="020F0502020204030204" pitchFamily="34" charset="0"/>
                      </a:endParaRPr>
                    </a:p>
                    <a:p>
                      <a:pPr algn="just" rtl="0">
                        <a:lnSpc>
                          <a:spcPct val="100000"/>
                        </a:lnSpc>
                      </a:pPr>
                      <a:r>
                        <a:rPr lang="pt-BR" sz="2000" b="0" u="none" strike="noStrike" dirty="0" smtClean="0">
                          <a:effectLst/>
                          <a:latin typeface="Calibri" panose="020F0502020204030204" pitchFamily="34" charset="0"/>
                        </a:rPr>
                        <a:t>I - relativas a: </a:t>
                      </a:r>
                    </a:p>
                    <a:p>
                      <a:pPr algn="just" rtl="0">
                        <a:lnSpc>
                          <a:spcPct val="100000"/>
                        </a:lnSpc>
                      </a:pPr>
                      <a:r>
                        <a:rPr lang="pt-BR" sz="2000" b="0" u="none" strike="noStrike" dirty="0" smtClean="0">
                          <a:effectLst/>
                          <a:latin typeface="Calibri" panose="020F0502020204030204" pitchFamily="34" charset="0"/>
                        </a:rPr>
                        <a:t>a) </a:t>
                      </a:r>
                      <a:r>
                        <a:rPr lang="pt-BR" sz="2000" b="1" u="none" strike="noStrike" dirty="0" smtClean="0">
                          <a:effectLst/>
                          <a:latin typeface="Calibri" panose="020F0502020204030204" pitchFamily="34" charset="0"/>
                        </a:rPr>
                        <a:t>alimentação </a:t>
                      </a:r>
                      <a:r>
                        <a:rPr lang="pt-BR" sz="2000" b="0" u="none" strike="noStrike" dirty="0" smtClean="0">
                          <a:effectLst/>
                          <a:latin typeface="Calibri" panose="020F0502020204030204" pitchFamily="34" charset="0"/>
                        </a:rPr>
                        <a:t>garantida aos empregados da contratante, quando oferecida em refeitórios; </a:t>
                      </a:r>
                      <a:endParaRPr lang="pt-BR" sz="2000" dirty="0" smtClean="0">
                        <a:effectLst/>
                        <a:latin typeface="Calibri" panose="020F0502020204030204" pitchFamily="34" charset="0"/>
                      </a:endParaRPr>
                    </a:p>
                    <a:p>
                      <a:pPr algn="just" rtl="0">
                        <a:lnSpc>
                          <a:spcPct val="100000"/>
                        </a:lnSpc>
                      </a:pPr>
                      <a:r>
                        <a:rPr lang="pt-BR" sz="2000" b="0" u="none" strike="noStrike" dirty="0" smtClean="0">
                          <a:effectLst/>
                          <a:latin typeface="Calibri" panose="020F0502020204030204" pitchFamily="34" charset="0"/>
                        </a:rPr>
                        <a:t>b) direito de utilizar os </a:t>
                      </a:r>
                      <a:r>
                        <a:rPr lang="pt-BR" sz="2000" b="1" u="none" strike="noStrike" dirty="0" smtClean="0">
                          <a:effectLst/>
                          <a:latin typeface="Calibri" panose="020F0502020204030204" pitchFamily="34" charset="0"/>
                        </a:rPr>
                        <a:t>serviços de transporte</a:t>
                      </a:r>
                      <a:r>
                        <a:rPr lang="pt-BR" sz="2000" b="0" u="none" strike="noStrike" dirty="0" smtClean="0">
                          <a:effectLst/>
                          <a:latin typeface="Calibri" panose="020F0502020204030204" pitchFamily="34" charset="0"/>
                        </a:rPr>
                        <a:t>; </a:t>
                      </a:r>
                      <a:endParaRPr lang="pt-BR" sz="20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480904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690572265"/>
              </p:ext>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0" i="0" u="none" strike="noStrike" baseline="0" dirty="0" smtClean="0">
                          <a:solidFill>
                            <a:srgbClr val="000000"/>
                          </a:solidFill>
                          <a:latin typeface="Calibri" panose="020F0502020204030204" pitchFamily="34" charset="0"/>
                        </a:rPr>
                        <a:t>c) </a:t>
                      </a:r>
                      <a:r>
                        <a:rPr lang="pt-BR" sz="2000" b="1" i="0" u="none" strike="noStrike" baseline="0" dirty="0" smtClean="0">
                          <a:solidFill>
                            <a:srgbClr val="000000"/>
                          </a:solidFill>
                          <a:latin typeface="Calibri" panose="020F0502020204030204" pitchFamily="34" charset="0"/>
                        </a:rPr>
                        <a:t>atendimento médico ou </a:t>
                      </a:r>
                      <a:r>
                        <a:rPr lang="pt-BR" sz="2000" b="1" i="0" u="none" strike="noStrike" baseline="0" dirty="0" err="1" smtClean="0">
                          <a:solidFill>
                            <a:srgbClr val="000000"/>
                          </a:solidFill>
                          <a:latin typeface="Calibri" panose="020F0502020204030204" pitchFamily="34" charset="0"/>
                        </a:rPr>
                        <a:t>ambulatoria</a:t>
                      </a:r>
                      <a:r>
                        <a:rPr lang="pt-BR" sz="2000" b="0" i="0" u="none" strike="noStrike" dirty="0" err="1" smtClean="0">
                          <a:effectLst/>
                          <a:latin typeface="Calibri" panose="020F0502020204030204" pitchFamily="34" charset="0"/>
                        </a:rPr>
                        <a:t>existente</a:t>
                      </a:r>
                      <a:r>
                        <a:rPr lang="pt-BR" sz="2000" b="0" i="0" u="none" strike="noStrike" dirty="0" smtClean="0">
                          <a:effectLst/>
                          <a:latin typeface="Calibri" panose="020F0502020204030204" pitchFamily="34" charset="0"/>
                        </a:rPr>
                        <a:t> nas dependências da contratante ou local por ela designado; </a:t>
                      </a:r>
                    </a:p>
                    <a:p>
                      <a:pPr algn="just" rtl="0">
                        <a:lnSpc>
                          <a:spcPct val="100000"/>
                        </a:lnSpc>
                      </a:pPr>
                      <a:endParaRPr lang="pt-BR" sz="2000" dirty="0" smtClean="0">
                        <a:effectLst/>
                        <a:latin typeface="Calibri" panose="020F0502020204030204" pitchFamily="34" charset="0"/>
                      </a:endParaRPr>
                    </a:p>
                    <a:p>
                      <a:pPr algn="just" rtl="0">
                        <a:lnSpc>
                          <a:spcPct val="100000"/>
                        </a:lnSpc>
                      </a:pPr>
                      <a:r>
                        <a:rPr lang="pt-BR" sz="2000" u="none" strike="noStrike" dirty="0" smtClean="0">
                          <a:effectLst/>
                          <a:latin typeface="Calibri" panose="020F0502020204030204" pitchFamily="34" charset="0"/>
                        </a:rPr>
                        <a:t>d) </a:t>
                      </a:r>
                      <a:r>
                        <a:rPr lang="pt-BR" sz="2000" b="1" u="none" strike="noStrike" dirty="0" smtClean="0">
                          <a:effectLst/>
                          <a:latin typeface="Calibri" panose="020F0502020204030204" pitchFamily="34" charset="0"/>
                        </a:rPr>
                        <a:t>treinamento adequado</a:t>
                      </a:r>
                      <a:r>
                        <a:rPr lang="pt-BR" sz="2000" b="0" u="none" strike="noStrike" dirty="0" smtClean="0">
                          <a:effectLst/>
                          <a:latin typeface="Calibri" panose="020F0502020204030204" pitchFamily="34" charset="0"/>
                        </a:rPr>
                        <a:t>, fornecido pela contratada, quando a atividade o exigir. </a:t>
                      </a:r>
                      <a:endParaRPr lang="pt-BR" sz="2000" b="0" u="none" strike="noStrike" dirty="0" smtClean="0">
                        <a:solidFill>
                          <a:srgbClr val="FF0000"/>
                        </a:solidFill>
                        <a:effectLst/>
                        <a:latin typeface="Calibri" panose="020F0502020204030204" pitchFamily="34" charset="0"/>
                      </a:endParaRPr>
                    </a:p>
                    <a:p>
                      <a:pPr algn="just" rtl="0">
                        <a:lnSpc>
                          <a:spcPct val="100000"/>
                        </a:lnSpc>
                      </a:pPr>
                      <a:endParaRPr lang="pt-BR" sz="2000" b="0" u="none" strike="noStrike" dirty="0" smtClean="0">
                        <a:solidFill>
                          <a:srgbClr val="FF0000"/>
                        </a:solidFill>
                        <a:effectLst/>
                        <a:latin typeface="Calibri" panose="020F0502020204030204" pitchFamily="34" charset="0"/>
                      </a:endParaRPr>
                    </a:p>
                    <a:p>
                      <a:pPr algn="just" rtl="0">
                        <a:lnSpc>
                          <a:spcPct val="100000"/>
                        </a:lnSpc>
                      </a:pPr>
                      <a:endParaRPr lang="pt-BR" sz="2000" b="0" u="none" strike="noStrike" dirty="0" smtClean="0">
                        <a:solidFill>
                          <a:srgbClr val="FF0000"/>
                        </a:solidFill>
                        <a:effectLst/>
                        <a:latin typeface="Calibri" panose="020F0502020204030204" pitchFamily="34" charset="0"/>
                      </a:endParaRPr>
                    </a:p>
                    <a:p>
                      <a:pPr algn="just" rtl="0">
                        <a:lnSpc>
                          <a:spcPct val="100000"/>
                        </a:lnSpc>
                      </a:pPr>
                      <a:endParaRPr lang="pt-BR" sz="2000" b="0" u="none" strike="noStrike" dirty="0" smtClean="0">
                        <a:solidFill>
                          <a:srgbClr val="FF0000"/>
                        </a:solidFill>
                        <a:effectLst/>
                        <a:latin typeface="Calibri" panose="020F0502020204030204" pitchFamily="34" charset="0"/>
                      </a:endParaRPr>
                    </a:p>
                    <a:p>
                      <a:pPr algn="just" rtl="0">
                        <a:lnSpc>
                          <a:spcPct val="100000"/>
                        </a:lnSpc>
                      </a:pPr>
                      <a:endParaRPr lang="pt-BR" sz="20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5391910"/>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792309250"/>
              </p:ext>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0" i="0" u="none" strike="noStrike" dirty="0" smtClean="0">
                          <a:effectLst/>
                          <a:latin typeface="Calibri" panose="020F0502020204030204" pitchFamily="34" charset="0"/>
                        </a:rPr>
                        <a:t>II - </a:t>
                      </a:r>
                      <a:r>
                        <a:rPr lang="pt-BR" sz="2000" b="1" i="0" u="none" strike="noStrike" dirty="0" smtClean="0">
                          <a:effectLst/>
                          <a:latin typeface="Calibri" panose="020F0502020204030204" pitchFamily="34" charset="0"/>
                        </a:rPr>
                        <a:t>sanitárias, de medidas de proteção à saúde e de segurança no trabalho e de instalações adequadas à prestação do serviço</a:t>
                      </a:r>
                      <a:r>
                        <a:rPr lang="pt-BR" sz="2000" b="0" i="0" u="none" strike="noStrike" dirty="0" smtClean="0">
                          <a:effectLst/>
                          <a:latin typeface="Calibri" panose="020F0502020204030204" pitchFamily="34" charset="0"/>
                        </a:rPr>
                        <a:t>. </a:t>
                      </a:r>
                      <a:endParaRPr lang="pt-BR" sz="2000" dirty="0" smtClean="0">
                        <a:effectLst/>
                        <a:latin typeface="Calibri" panose="020F0502020204030204" pitchFamily="34" charset="0"/>
                      </a:endParaRPr>
                    </a:p>
                    <a:p>
                      <a:pPr algn="just" rtl="0">
                        <a:lnSpc>
                          <a:spcPct val="100000"/>
                        </a:lnSpc>
                      </a:pPr>
                      <a:endParaRPr lang="pt-BR" sz="2000" b="0" u="none" strike="noStrike" dirty="0" smtClean="0">
                        <a:effectLst/>
                        <a:latin typeface="Calibri" panose="020F0502020204030204" pitchFamily="34" charset="0"/>
                      </a:endParaRPr>
                    </a:p>
                    <a:p>
                      <a:pPr algn="just" rtl="0">
                        <a:lnSpc>
                          <a:spcPct val="100000"/>
                        </a:lnSpc>
                      </a:pPr>
                      <a:r>
                        <a:rPr lang="pt-BR" sz="2000" b="0" u="none" strike="noStrike" dirty="0" smtClean="0">
                          <a:effectLst/>
                          <a:latin typeface="Calibri" panose="020F0502020204030204" pitchFamily="34" charset="0"/>
                        </a:rPr>
                        <a:t>§ 1o Contratante e contratada </a:t>
                      </a:r>
                      <a:r>
                        <a:rPr lang="pt-BR" sz="2000" b="1" u="none" strike="noStrike" dirty="0" smtClean="0">
                          <a:effectLst/>
                          <a:latin typeface="Calibri" panose="020F0502020204030204" pitchFamily="34" charset="0"/>
                        </a:rPr>
                        <a:t>poderão estabelecer</a:t>
                      </a:r>
                      <a:r>
                        <a:rPr lang="pt-BR" sz="2000" b="0" u="none" strike="noStrike" dirty="0" smtClean="0">
                          <a:effectLst/>
                          <a:latin typeface="Calibri" panose="020F0502020204030204" pitchFamily="34" charset="0"/>
                        </a:rPr>
                        <a:t>, </a:t>
                      </a:r>
                      <a:r>
                        <a:rPr lang="pt-BR" sz="2000" b="1" u="none" strike="noStrike" dirty="0" smtClean="0">
                          <a:effectLst/>
                          <a:latin typeface="Calibri" panose="020F0502020204030204" pitchFamily="34" charset="0"/>
                        </a:rPr>
                        <a:t>se assim entenderem</a:t>
                      </a:r>
                      <a:r>
                        <a:rPr lang="pt-BR" sz="2000" b="0" u="none" strike="noStrike" dirty="0" smtClean="0">
                          <a:effectLst/>
                          <a:latin typeface="Calibri" panose="020F0502020204030204" pitchFamily="34" charset="0"/>
                        </a:rPr>
                        <a:t>, que os empregados da contratada farão jus a </a:t>
                      </a:r>
                      <a:r>
                        <a:rPr lang="pt-BR" sz="2000" b="1" u="none" strike="noStrike" dirty="0" smtClean="0">
                          <a:effectLst/>
                          <a:latin typeface="Calibri" panose="020F0502020204030204" pitchFamily="34" charset="0"/>
                        </a:rPr>
                        <a:t>salário equivalente </a:t>
                      </a:r>
                      <a:r>
                        <a:rPr lang="pt-BR" sz="2000" b="0" u="none" strike="noStrike" dirty="0" smtClean="0">
                          <a:effectLst/>
                          <a:latin typeface="Calibri" panose="020F0502020204030204" pitchFamily="34" charset="0"/>
                        </a:rPr>
                        <a:t>ao pago aos empregados da contratante, além de outros direitos não previstos neste artigo.</a:t>
                      </a:r>
                      <a:endParaRPr lang="pt-BR" sz="2000" b="0" u="none" strike="noStrike" dirty="0" smtClean="0">
                        <a:solidFill>
                          <a:srgbClr val="FF0000"/>
                        </a:solidFill>
                        <a:effectLst/>
                        <a:latin typeface="Calibri" panose="020F0502020204030204" pitchFamily="34" charset="0"/>
                      </a:endParaRPr>
                    </a:p>
                    <a:p>
                      <a:pPr algn="just" rtl="0">
                        <a:lnSpc>
                          <a:spcPct val="100000"/>
                        </a:lnSpc>
                      </a:pPr>
                      <a:endParaRPr lang="pt-BR" sz="20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60097810"/>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822991198"/>
              </p:ext>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0" u="none" strike="noStrike" dirty="0" smtClean="0">
                          <a:effectLst/>
                          <a:latin typeface="Calibri" panose="020F0502020204030204" pitchFamily="34" charset="0"/>
                        </a:rPr>
                        <a:t>§ 2o Nos contratos que impliquem mobilização de empregados da contratada em número igual ou superior a 20% (vinte por cento) dos empregados da contratante, esta poderá disponibilizar aos empregados da contratada os serviços de alimentação e atendimento ambulatorial em outros locais apropriados e com igual padrão de atendimento, com vistas a manter o pleno funcionamento dos serviços existentes. </a:t>
                      </a:r>
                      <a:endParaRPr lang="pt-BR" sz="20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5170588"/>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31918206"/>
              </p:ext>
            </p:extLst>
          </p:nvPr>
        </p:nvGraphicFramePr>
        <p:xfrm>
          <a:off x="107504" y="1315242"/>
          <a:ext cx="8928991" cy="3718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1" i="0" u="none" strike="noStrike" dirty="0" smtClean="0">
                          <a:effectLst/>
                          <a:latin typeface="Calibri" panose="020F0502020204030204" pitchFamily="34" charset="0"/>
                        </a:rPr>
                        <a:t>Art. 5º-A</a:t>
                      </a:r>
                      <a:r>
                        <a:rPr lang="pt-BR" sz="2000" b="0" i="0" u="none" strike="noStrike" dirty="0" smtClean="0">
                          <a:effectLst/>
                          <a:latin typeface="Calibri" panose="020F0502020204030204" pitchFamily="34" charset="0"/>
                        </a:rPr>
                        <a:t>. Contratante é a pessoa física ou jurídica que celebra contrato com empresa de prestação de serviços determinados e específicos. </a:t>
                      </a:r>
                      <a:r>
                        <a:rPr lang="pt-BR" sz="1800" b="0" i="1" u="none" strike="noStrike" dirty="0" smtClean="0">
                          <a:effectLst/>
                          <a:latin typeface="Calibri" panose="020F0502020204030204" pitchFamily="34" charset="0"/>
                        </a:rPr>
                        <a:t>(Incluído pela Lei nº 13.429, de 2017) </a:t>
                      </a:r>
                    </a:p>
                    <a:p>
                      <a:pPr algn="just" rtl="0">
                        <a:lnSpc>
                          <a:spcPct val="100000"/>
                        </a:lnSpc>
                      </a:pPr>
                      <a:endParaRPr lang="pt-BR" sz="1800" b="0" i="1" u="none" strike="noStrike" dirty="0" smtClean="0">
                        <a:effectLst/>
                        <a:latin typeface="Calibri" panose="020F0502020204030204" pitchFamily="34" charset="0"/>
                      </a:endParaRPr>
                    </a:p>
                    <a:p>
                      <a:pPr algn="just" rtl="0">
                        <a:lnSpc>
                          <a:spcPct val="100000"/>
                        </a:lnSpc>
                      </a:pPr>
                      <a:r>
                        <a:rPr lang="pt-BR" sz="1800" b="0" i="0" u="none" strike="noStrike" dirty="0" smtClean="0">
                          <a:effectLst/>
                          <a:latin typeface="Calibri" panose="020F0502020204030204" pitchFamily="34" charset="0"/>
                        </a:rPr>
                        <a:t>[...]</a:t>
                      </a:r>
                      <a:endParaRPr lang="pt-BR" sz="2400" i="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Art. 5º-A</a:t>
                      </a:r>
                      <a:r>
                        <a:rPr lang="pt-BR" sz="2000" b="0" u="none" strike="noStrike" dirty="0" smtClean="0">
                          <a:effectLst/>
                          <a:latin typeface="Calibri" panose="020F0502020204030204" pitchFamily="34" charset="0"/>
                        </a:rPr>
                        <a:t>. Contratante é a pessoa física ou jurídica que celebra contrato com empresa de prestação de </a:t>
                      </a:r>
                      <a:r>
                        <a:rPr lang="pt-BR" sz="2000" b="1" u="none" strike="noStrike" dirty="0" smtClean="0">
                          <a:effectLst/>
                          <a:latin typeface="Calibri" panose="020F0502020204030204" pitchFamily="34" charset="0"/>
                        </a:rPr>
                        <a:t>serviços relacionados a quaisquer de suas atividades, inclusive sua atividade principal</a:t>
                      </a:r>
                      <a:r>
                        <a:rPr lang="pt-BR" sz="2000" b="0" u="none" strike="noStrike" dirty="0" smtClean="0">
                          <a:effectLst/>
                          <a:latin typeface="Calibri" panose="020F0502020204030204" pitchFamily="34" charset="0"/>
                        </a:rPr>
                        <a:t>. </a:t>
                      </a:r>
                    </a:p>
                    <a:p>
                      <a:pPr algn="just" rtl="0"/>
                      <a:endParaRPr lang="pt-BR" sz="2000" dirty="0" smtClean="0">
                        <a:effectLst/>
                        <a:latin typeface="Calibri" panose="020F0502020204030204" pitchFamily="34" charset="0"/>
                      </a:endParaRPr>
                    </a:p>
                    <a:p>
                      <a:pPr algn="just" rtl="0">
                        <a:lnSpc>
                          <a:spcPct val="100000"/>
                        </a:lnSpc>
                      </a:pPr>
                      <a:r>
                        <a:rPr lang="pt-BR" sz="2000" b="0" u="none" strike="noStrike" dirty="0" smtClean="0">
                          <a:effectLst/>
                          <a:latin typeface="Calibri" panose="020F0502020204030204" pitchFamily="34" charset="0"/>
                        </a:rPr>
                        <a:t>[...] </a:t>
                      </a:r>
                      <a:endParaRPr lang="pt-BR" sz="2000" b="0" u="none" strike="noStrike" dirty="0">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61972"/>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760759391"/>
              </p:ext>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1" u="none" strike="noStrike" dirty="0" smtClean="0">
                          <a:effectLst/>
                          <a:latin typeface="Calibri, Calibri, sans-serif"/>
                        </a:rPr>
                        <a:t>Art. 5º-C</a:t>
                      </a:r>
                      <a:r>
                        <a:rPr lang="pt-BR" sz="2000" b="0" u="none" strike="noStrike" dirty="0" smtClean="0">
                          <a:effectLst/>
                          <a:latin typeface="Calibri, Calibri, sans-serif"/>
                        </a:rPr>
                        <a:t>. Não pode figurar como contratada, nos termos do art. 4º-A desta Lei, a pessoa jurídica cujos titulares ou sócios tenham, nos últimos dezoito meses, prestado serviços à contratante na qualidade de empregado ou trabalhador sem vínculo empregatício, exceto se os referidos titulares ou sócios forem aposentados. </a:t>
                      </a:r>
                      <a:endParaRPr lang="pt-BR" sz="2000" dirty="0" smtClean="0">
                        <a:effectLst/>
                      </a:endParaRPr>
                    </a:p>
                    <a:p>
                      <a:pPr algn="just" rtl="0">
                        <a:lnSpc>
                          <a:spcPct val="100000"/>
                        </a:lnSpc>
                      </a:pPr>
                      <a:r>
                        <a:rPr lang="pt-BR" sz="2000" dirty="0" smtClean="0">
                          <a:effectLst/>
                        </a:rPr>
                        <a:t/>
                      </a:r>
                      <a:br>
                        <a:rPr lang="pt-BR" sz="2000" dirty="0" smtClean="0">
                          <a:effectLst/>
                        </a:rPr>
                      </a:b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164026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136</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6329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TERCEIRIZAÇÃO – alterações da Lei nº 6.019/1974</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1" u="none" strike="noStrike" dirty="0" smtClean="0">
                          <a:effectLst/>
                          <a:latin typeface="Calibri" panose="020F0502020204030204" pitchFamily="34" charset="0"/>
                        </a:rPr>
                        <a:t>Art. 5º-D</a:t>
                      </a:r>
                      <a:r>
                        <a:rPr lang="pt-BR" sz="2000" b="0" u="none" strike="noStrike" dirty="0" smtClean="0">
                          <a:effectLst/>
                          <a:latin typeface="Calibri" panose="020F0502020204030204" pitchFamily="34" charset="0"/>
                        </a:rPr>
                        <a:t>. O empregado que for demitido não poderá prestar serviços para esta mesma empresa na qualidade de empregado de empresa prestadora de serviços antes do decurso de prazo de dezoito meses, contados a partir da demissão do empregado. </a:t>
                      </a:r>
                      <a:endParaRPr lang="pt-BR" sz="2000" dirty="0" smtClean="0">
                        <a:effectLst/>
                        <a:latin typeface="Calibri" panose="020F0502020204030204" pitchFamily="34" charset="0"/>
                      </a:endParaRPr>
                    </a:p>
                    <a:p>
                      <a:pPr algn="just" rtl="0">
                        <a:lnSpc>
                          <a:spcPct val="100000"/>
                        </a:lnSpc>
                      </a:pPr>
                      <a:r>
                        <a:rPr lang="pt-BR" sz="2000" dirty="0" smtClean="0">
                          <a:effectLst/>
                        </a:rPr>
                        <a:t/>
                      </a:r>
                      <a:br>
                        <a:rPr lang="pt-BR" sz="2000" dirty="0" smtClean="0">
                          <a:effectLst/>
                        </a:rPr>
                      </a:br>
                      <a:endParaRPr lang="pt-BR" sz="2000" dirty="0" smtClean="0">
                        <a:effectLst/>
                      </a:endParaRPr>
                    </a:p>
                    <a:p>
                      <a:pPr algn="just" rtl="0">
                        <a:lnSpc>
                          <a:spcPct val="100000"/>
                        </a:lnSpc>
                      </a:pPr>
                      <a:r>
                        <a:rPr lang="pt-BR" sz="2000" dirty="0" smtClean="0">
                          <a:effectLst/>
                        </a:rPr>
                        <a:t/>
                      </a:r>
                      <a:br>
                        <a:rPr lang="pt-BR" sz="2000" dirty="0" smtClean="0">
                          <a:effectLst/>
                        </a:rPr>
                      </a:br>
                      <a:endParaRPr lang="pt-BR" sz="20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Ver também a Lei nº 13.429/2017 que realizou alterações nesta</a:t>
                      </a:r>
                      <a:r>
                        <a:rPr lang="pt-BR" sz="1600" baseline="0" dirty="0" smtClean="0">
                          <a:solidFill>
                            <a:srgbClr val="FF0000"/>
                          </a:solidFill>
                        </a:rPr>
                        <a:t> matéria.</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76441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137</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9072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TRABALHO AUTÔNOMO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200" b="1" u="none" strike="noStrike" dirty="0" smtClean="0">
                          <a:effectLst/>
                          <a:latin typeface="Calibri" panose="020F0502020204030204" pitchFamily="34" charset="0"/>
                        </a:rPr>
                        <a:t>Art. 442-B</a:t>
                      </a:r>
                      <a:r>
                        <a:rPr lang="pt-BR" sz="2200" b="0" u="none" strike="noStrike" dirty="0" smtClean="0">
                          <a:effectLst/>
                          <a:latin typeface="Calibri" panose="020F0502020204030204" pitchFamily="34" charset="0"/>
                        </a:rPr>
                        <a:t>. A contratação do autônomo, cumpridas por este todas as formalidades legais, de forma contínua ou não, </a:t>
                      </a:r>
                      <a:r>
                        <a:rPr lang="pt-BR" sz="2200" b="0" u="sng" strike="noStrike" dirty="0" smtClean="0">
                          <a:effectLst/>
                          <a:latin typeface="Calibri" panose="020F0502020204030204" pitchFamily="34" charset="0"/>
                        </a:rPr>
                        <a:t>afasta a qualidade de empregado</a:t>
                      </a:r>
                      <a:r>
                        <a:rPr lang="pt-BR" sz="2200" b="0" u="none" strike="noStrike" dirty="0" smtClean="0">
                          <a:effectLst/>
                          <a:latin typeface="Calibri" panose="020F0502020204030204" pitchFamily="34" charset="0"/>
                        </a:rPr>
                        <a:t> prevista no art. 3º desta Consolidação. </a:t>
                      </a:r>
                      <a:r>
                        <a:rPr lang="pt-BR" sz="2200" b="0" u="none" strike="noStrike" dirty="0" smtClean="0">
                          <a:solidFill>
                            <a:srgbClr val="FF0000"/>
                          </a:solidFill>
                          <a:effectLst/>
                          <a:latin typeface="Calibri" panose="020F0502020204030204" pitchFamily="34" charset="0"/>
                        </a:rPr>
                        <a:t>MP 808</a:t>
                      </a:r>
                    </a:p>
                    <a:p>
                      <a:pPr algn="just" rtl="0">
                        <a:lnSpc>
                          <a:spcPct val="100000"/>
                        </a:lnSpc>
                      </a:pPr>
                      <a:r>
                        <a:rPr lang="pt-BR" sz="2200" b="0" u="none" strike="noStrike" dirty="0" smtClean="0">
                          <a:solidFill>
                            <a:schemeClr val="tx1"/>
                          </a:solidFill>
                          <a:effectLst/>
                          <a:latin typeface="Calibri" panose="020F0502020204030204" pitchFamily="34" charset="0"/>
                        </a:rPr>
                        <a:t>§ É vedada a celebração de cláusula de </a:t>
                      </a:r>
                      <a:r>
                        <a:rPr lang="pt-BR" sz="2200" b="0" u="none" strike="noStrike" dirty="0" smtClean="0">
                          <a:solidFill>
                            <a:srgbClr val="FF0000"/>
                          </a:solidFill>
                          <a:effectLst/>
                          <a:latin typeface="Calibri" panose="020F0502020204030204" pitchFamily="34" charset="0"/>
                        </a:rPr>
                        <a:t>exclusividade</a:t>
                      </a:r>
                      <a:r>
                        <a:rPr lang="pt-BR" sz="2200" b="0" u="none" strike="noStrike" dirty="0" smtClean="0">
                          <a:solidFill>
                            <a:schemeClr val="tx1"/>
                          </a:solidFill>
                          <a:effectLst/>
                          <a:latin typeface="Calibri" panose="020F0502020204030204" pitchFamily="34" charset="0"/>
                        </a:rPr>
                        <a:t> no contrato previsto no</a:t>
                      </a:r>
                      <a:r>
                        <a:rPr lang="pt-BR" sz="2200" b="0" u="none" strike="noStrike" baseline="0" dirty="0" smtClean="0">
                          <a:solidFill>
                            <a:schemeClr val="tx1"/>
                          </a:solidFill>
                          <a:effectLst/>
                          <a:latin typeface="Calibri" panose="020F0502020204030204" pitchFamily="34" charset="0"/>
                        </a:rPr>
                        <a:t> caput.</a:t>
                      </a:r>
                      <a:r>
                        <a:rPr lang="pt-BR" sz="2200" b="0" u="none" strike="noStrike" baseline="0" dirty="0" smtClean="0">
                          <a:solidFill>
                            <a:srgbClr val="FF0000"/>
                          </a:solidFill>
                          <a:effectLst/>
                          <a:latin typeface="Calibri" panose="020F0502020204030204" pitchFamily="34" charset="0"/>
                        </a:rPr>
                        <a:t> Incluído pela MP 808.</a:t>
                      </a:r>
                      <a:r>
                        <a:rPr lang="pt-BR" sz="2200" b="0" u="none" strike="noStrike" dirty="0" smtClean="0">
                          <a:solidFill>
                            <a:srgbClr val="FF0000"/>
                          </a:solidFill>
                          <a:effectLst/>
                          <a:latin typeface="Calibri" panose="020F0502020204030204" pitchFamily="34" charset="0"/>
                        </a:rPr>
                        <a:t>  </a:t>
                      </a:r>
                      <a:endParaRPr lang="pt-BR" sz="2000" dirty="0" smtClean="0">
                        <a:effectLst/>
                      </a:endParaRPr>
                    </a:p>
                    <a:p>
                      <a:pPr algn="just" rtl="0">
                        <a:lnSpc>
                          <a:spcPct val="100000"/>
                        </a:lnSpc>
                      </a:pPr>
                      <a:r>
                        <a:rPr lang="pt-BR" sz="2000" dirty="0" smtClean="0">
                          <a:effectLst/>
                        </a:rPr>
                        <a:t/>
                      </a:r>
                      <a:br>
                        <a:rPr lang="pt-BR" sz="2000" dirty="0" smtClean="0">
                          <a:effectLst/>
                        </a:rPr>
                      </a:br>
                      <a:endParaRPr lang="pt-BR" sz="20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4362503"/>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138</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53035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TRABALHO AUTÔNOMO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200" b="0" u="none" strike="noStrike" baseline="0" dirty="0" smtClean="0">
                          <a:solidFill>
                            <a:schemeClr val="tx1"/>
                          </a:solidFill>
                          <a:effectLst/>
                          <a:latin typeface="Calibri" panose="020F0502020204030204" pitchFamily="34" charset="0"/>
                        </a:rPr>
                        <a:t>§ 2º Não caracteriza a qualidade de empregado prevista no art. 3º o fato de o autônomo prestar serviços a apenas um tomador de serviços. </a:t>
                      </a:r>
                      <a:r>
                        <a:rPr lang="pt-BR" sz="2200" b="0" u="none" strike="noStrike" baseline="0" dirty="0" smtClean="0">
                          <a:solidFill>
                            <a:srgbClr val="FF0000"/>
                          </a:solidFill>
                          <a:effectLst/>
                          <a:latin typeface="Calibri" panose="020F0502020204030204" pitchFamily="34" charset="0"/>
                        </a:rPr>
                        <a:t>incluído pela MP 808.</a:t>
                      </a:r>
                      <a:r>
                        <a:rPr lang="pt-BR" sz="2200" b="0" u="none" strike="noStrike" dirty="0" smtClean="0">
                          <a:solidFill>
                            <a:srgbClr val="FF0000"/>
                          </a:solidFill>
                          <a:effectLst/>
                          <a:latin typeface="Calibri" panose="020F0502020204030204" pitchFamily="34" charset="0"/>
                        </a:rPr>
                        <a:t>  </a:t>
                      </a:r>
                    </a:p>
                    <a:p>
                      <a:pPr algn="just" rtl="0">
                        <a:lnSpc>
                          <a:spcPct val="100000"/>
                        </a:lnSpc>
                      </a:pPr>
                      <a:r>
                        <a:rPr lang="pt-BR" sz="2200" b="0" u="none" strike="noStrike" dirty="0" smtClean="0">
                          <a:solidFill>
                            <a:schemeClr val="tx1"/>
                          </a:solidFill>
                          <a:effectLst/>
                          <a:latin typeface="Calibri" panose="020F0502020204030204" pitchFamily="34" charset="0"/>
                        </a:rPr>
                        <a:t>§ 3º O autônomo poderá prestar</a:t>
                      </a:r>
                      <a:r>
                        <a:rPr lang="pt-BR" sz="2200" b="0" u="none" strike="noStrike" baseline="0" dirty="0" smtClean="0">
                          <a:solidFill>
                            <a:schemeClr val="tx1"/>
                          </a:solidFill>
                          <a:effectLst/>
                          <a:latin typeface="Calibri" panose="020F0502020204030204" pitchFamily="34" charset="0"/>
                        </a:rPr>
                        <a:t> serviços de qualquer natureza a outros tomadores de serviços que exerçam ou não a mesma atividade econômica, sob qualquer modalidade de contrato de trabalho, inclusive como autônomo.</a:t>
                      </a:r>
                      <a:r>
                        <a:rPr lang="pt-BR" sz="2200" b="0" u="none" strike="noStrike" baseline="0" dirty="0" smtClean="0">
                          <a:solidFill>
                            <a:srgbClr val="FF0000"/>
                          </a:solidFill>
                          <a:effectLst/>
                          <a:latin typeface="Calibri" panose="020F0502020204030204" pitchFamily="34" charset="0"/>
                        </a:rPr>
                        <a:t> </a:t>
                      </a:r>
                      <a:r>
                        <a:rPr lang="pt-BR" sz="2000" b="0" u="none" strike="noStrike" baseline="0" dirty="0" smtClean="0">
                          <a:solidFill>
                            <a:srgbClr val="FF0000"/>
                          </a:solidFill>
                          <a:effectLst/>
                          <a:latin typeface="Calibri" panose="020F0502020204030204" pitchFamily="34" charset="0"/>
                        </a:rPr>
                        <a:t>Incluído pela MP 808.</a:t>
                      </a:r>
                      <a:endParaRPr lang="pt-BR" sz="20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7651860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139</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32918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TRABALHO AUTÔNOMO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200" b="0" u="none" strike="noStrike" dirty="0" smtClean="0">
                          <a:solidFill>
                            <a:schemeClr val="tx1"/>
                          </a:solidFill>
                          <a:effectLst/>
                          <a:latin typeface="Calibri" panose="020F0502020204030204" pitchFamily="34" charset="0"/>
                        </a:rPr>
                        <a:t>§ 4º Fica garantida ao autônomo a possibilidade de recursa de realizar atividade demandada pelo contratante, garantida a aplicação</a:t>
                      </a:r>
                      <a:r>
                        <a:rPr lang="pt-BR" sz="2200" b="0" u="none" strike="noStrike" baseline="0" dirty="0" smtClean="0">
                          <a:solidFill>
                            <a:schemeClr val="tx1"/>
                          </a:solidFill>
                          <a:effectLst/>
                          <a:latin typeface="Calibri" panose="020F0502020204030204" pitchFamily="34" charset="0"/>
                        </a:rPr>
                        <a:t> da cláusula de penalidade prevista em contrato. </a:t>
                      </a:r>
                      <a:r>
                        <a:rPr lang="pt-BR" sz="2000" b="0" u="none" strike="noStrike" baseline="0" dirty="0" smtClean="0">
                          <a:solidFill>
                            <a:srgbClr val="FF0000"/>
                          </a:solidFill>
                          <a:effectLst/>
                          <a:latin typeface="Calibri" panose="020F0502020204030204" pitchFamily="34" charset="0"/>
                        </a:rPr>
                        <a:t>Incluído pela MP 808.</a:t>
                      </a:r>
                      <a:endParaRPr lang="pt-BR" sz="20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03789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548763316"/>
              </p:ext>
            </p:extLst>
          </p:nvPr>
        </p:nvGraphicFramePr>
        <p:xfrm>
          <a:off x="285720" y="1569960"/>
          <a:ext cx="8501122" cy="3779520"/>
        </p:xfrm>
        <a:graphic>
          <a:graphicData uri="http://schemas.openxmlformats.org/drawingml/2006/table">
            <a:tbl>
              <a:tblPr firstRow="1" bandRow="1">
                <a:tableStyleId>{5C22544A-7EE6-4342-B048-85BDC9FD1C3A}</a:tableStyleId>
              </a:tblPr>
              <a:tblGrid>
                <a:gridCol w="8501122"/>
              </a:tblGrid>
              <a:tr h="182880">
                <a:tc>
                  <a:txBody>
                    <a:bodyPr/>
                    <a:lstStyle/>
                    <a:p>
                      <a:pPr algn="ctr"/>
                      <a:r>
                        <a:rPr lang="pt-BR" sz="2600" dirty="0" smtClean="0"/>
                        <a:t>Jornada </a:t>
                      </a:r>
                      <a:r>
                        <a:rPr lang="pt-BR" sz="2600" i="1" dirty="0" smtClean="0"/>
                        <a:t>In </a:t>
                      </a:r>
                      <a:r>
                        <a:rPr lang="pt-BR" sz="2600" i="1" dirty="0" err="1" smtClean="0"/>
                        <a:t>Itinere</a:t>
                      </a:r>
                      <a:endParaRPr lang="pt-BR" sz="2600" i="1" dirty="0"/>
                    </a:p>
                  </a:txBody>
                  <a:tcPr/>
                </a:tc>
              </a:tr>
              <a:tr h="182880">
                <a:tc>
                  <a:txBody>
                    <a:bodyPr/>
                    <a:lstStyle/>
                    <a:p>
                      <a:pPr algn="just"/>
                      <a:r>
                        <a:rPr lang="pt-BR" sz="2400" dirty="0" smtClean="0"/>
                        <a:t>Art. 58</a:t>
                      </a:r>
                      <a:r>
                        <a:rPr lang="pt-BR" sz="2400" b="0" i="0" kern="1200" dirty="0" smtClean="0">
                          <a:solidFill>
                            <a:schemeClr val="dk1"/>
                          </a:solidFill>
                          <a:latin typeface="+mn-lt"/>
                          <a:ea typeface="+mn-ea"/>
                          <a:cs typeface="+mn-cs"/>
                        </a:rPr>
                        <a:t> - A duração normal do trabalho, para os empregados em qualquer atividade privada, não excederá de 8 (oito) horas diárias, desde que não seja fixado expressamente outro limite.</a:t>
                      </a:r>
                    </a:p>
                    <a:p>
                      <a:pPr algn="just"/>
                      <a:endParaRPr lang="pt-BR" sz="2400" b="0" i="0" kern="1200" dirty="0" smtClean="0">
                        <a:solidFill>
                          <a:schemeClr val="dk1"/>
                        </a:solidFill>
                        <a:latin typeface="+mn-lt"/>
                        <a:ea typeface="+mn-ea"/>
                        <a:cs typeface="+mn-cs"/>
                      </a:endParaRPr>
                    </a:p>
                    <a:p>
                      <a:pPr algn="just"/>
                      <a:r>
                        <a:rPr lang="pt-BR" sz="2400" b="0" i="0" kern="1200" dirty="0" smtClean="0">
                          <a:solidFill>
                            <a:schemeClr val="dk1"/>
                          </a:solidFill>
                          <a:latin typeface="+mn-lt"/>
                          <a:ea typeface="+mn-ea"/>
                          <a:cs typeface="+mn-cs"/>
                        </a:rPr>
                        <a:t>§ 1</a:t>
                      </a:r>
                      <a:r>
                        <a:rPr lang="pt-BR" sz="2400" b="0" i="0" u="sng" kern="1200" baseline="30000" dirty="0" smtClean="0">
                          <a:solidFill>
                            <a:schemeClr val="dk1"/>
                          </a:solidFill>
                          <a:latin typeface="+mn-lt"/>
                          <a:ea typeface="+mn-ea"/>
                          <a:cs typeface="+mn-cs"/>
                        </a:rPr>
                        <a:t>o</a:t>
                      </a:r>
                      <a:r>
                        <a:rPr lang="pt-BR" sz="2400" b="0" i="0" kern="1200" dirty="0" smtClean="0">
                          <a:solidFill>
                            <a:schemeClr val="dk1"/>
                          </a:solidFill>
                          <a:latin typeface="+mn-lt"/>
                          <a:ea typeface="+mn-ea"/>
                          <a:cs typeface="+mn-cs"/>
                        </a:rPr>
                        <a:t> Não serão descontadas nem computadas como jornada extraordinária as variações de horário no registro de ponto não excedentes de cinco minutos, observado o limite máximo de dez minutos diários.</a:t>
                      </a:r>
                    </a:p>
                    <a:p>
                      <a:pPr algn="just"/>
                      <a:endParaRPr lang="pt-BR" dirty="0"/>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140</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49377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TRABALHO AUTÔNOMO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200" b="0" u="none" strike="noStrike" dirty="0" smtClean="0">
                          <a:solidFill>
                            <a:schemeClr val="tx1"/>
                          </a:solidFill>
                          <a:effectLst/>
                          <a:latin typeface="Calibri" panose="020F0502020204030204" pitchFamily="34" charset="0"/>
                        </a:rPr>
                        <a:t>§ 5º Motoristas,</a:t>
                      </a:r>
                      <a:r>
                        <a:rPr lang="pt-BR" sz="2200" b="0" u="none" strike="noStrike" baseline="0" dirty="0" smtClean="0">
                          <a:solidFill>
                            <a:schemeClr val="tx1"/>
                          </a:solidFill>
                          <a:effectLst/>
                          <a:latin typeface="Calibri" panose="020F0502020204030204" pitchFamily="34" charset="0"/>
                        </a:rPr>
                        <a:t> representantes comerciais, corretores de imóveis, parceiros, e trabalhadores de outras categorias profissionais reguladas por leis específicas relacionadas a atividades compatíveis com o contrato autônomo, desde que cumpridos os requisitos do </a:t>
                      </a:r>
                      <a:r>
                        <a:rPr lang="pt-BR" sz="2200" b="0" i="1" u="none" strike="noStrike" baseline="0" dirty="0" smtClean="0">
                          <a:solidFill>
                            <a:schemeClr val="tx1"/>
                          </a:solidFill>
                          <a:effectLst/>
                          <a:latin typeface="Calibri" panose="020F0502020204030204" pitchFamily="34" charset="0"/>
                        </a:rPr>
                        <a:t>caput</a:t>
                      </a:r>
                      <a:r>
                        <a:rPr lang="pt-BR" sz="2200" b="0" u="none" strike="noStrike" baseline="0" dirty="0" smtClean="0">
                          <a:solidFill>
                            <a:schemeClr val="tx1"/>
                          </a:solidFill>
                          <a:effectLst/>
                          <a:latin typeface="Calibri" panose="020F0502020204030204" pitchFamily="34" charset="0"/>
                        </a:rPr>
                        <a:t>, não possuirão a qualidade de empregado prevista no art. 3º.  </a:t>
                      </a:r>
                      <a:r>
                        <a:rPr lang="pt-BR" sz="2000" b="0" u="none" strike="noStrike" baseline="0" dirty="0" smtClean="0">
                          <a:solidFill>
                            <a:srgbClr val="FF0000"/>
                          </a:solidFill>
                          <a:effectLst/>
                          <a:latin typeface="Calibri" panose="020F0502020204030204" pitchFamily="34" charset="0"/>
                        </a:rPr>
                        <a:t>Incluído pela MP 808.</a:t>
                      </a:r>
                      <a:endParaRPr lang="pt-BR" sz="20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7670940"/>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141</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107504" y="1315242"/>
          <a:ext cx="8928991" cy="39624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TRABALHO AUTÔNOMO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200" b="0" u="none" strike="noStrike" dirty="0" smtClean="0">
                          <a:solidFill>
                            <a:schemeClr val="tx1"/>
                          </a:solidFill>
                          <a:effectLst/>
                          <a:latin typeface="Calibri" panose="020F0502020204030204" pitchFamily="34" charset="0"/>
                        </a:rPr>
                        <a:t>§ 6º Presente a subordinação jurídica,</a:t>
                      </a:r>
                      <a:r>
                        <a:rPr lang="pt-BR" sz="2200" b="0" u="none" strike="noStrike" baseline="0" dirty="0" smtClean="0">
                          <a:solidFill>
                            <a:schemeClr val="tx1"/>
                          </a:solidFill>
                          <a:effectLst/>
                          <a:latin typeface="Calibri" panose="020F0502020204030204" pitchFamily="34" charset="0"/>
                        </a:rPr>
                        <a:t> será reconhecido vínculo empregatício. </a:t>
                      </a:r>
                      <a:r>
                        <a:rPr lang="pt-BR" sz="2200" b="0" u="none" strike="noStrike" baseline="0" dirty="0" smtClean="0">
                          <a:solidFill>
                            <a:srgbClr val="FF0000"/>
                          </a:solidFill>
                          <a:effectLst/>
                          <a:latin typeface="Calibri" panose="020F0502020204030204" pitchFamily="34" charset="0"/>
                        </a:rPr>
                        <a:t>Incluído pela MP 808.</a:t>
                      </a:r>
                    </a:p>
                    <a:p>
                      <a:pPr algn="just" rtl="0">
                        <a:lnSpc>
                          <a:spcPct val="100000"/>
                        </a:lnSpc>
                      </a:pPr>
                      <a:r>
                        <a:rPr lang="pt-BR" sz="2200" b="0" u="none" strike="noStrike" baseline="0" smtClean="0">
                          <a:solidFill>
                            <a:schemeClr val="tx1"/>
                          </a:solidFill>
                          <a:effectLst/>
                          <a:latin typeface="Calibri" panose="020F0502020204030204" pitchFamily="34" charset="0"/>
                        </a:rPr>
                        <a:t>§ 7º O </a:t>
                      </a:r>
                      <a:r>
                        <a:rPr lang="pt-BR" sz="2200" b="0" u="none" strike="noStrike" baseline="0" dirty="0" smtClean="0">
                          <a:solidFill>
                            <a:schemeClr val="tx1"/>
                          </a:solidFill>
                          <a:effectLst/>
                          <a:latin typeface="Calibri" panose="020F0502020204030204" pitchFamily="34" charset="0"/>
                        </a:rPr>
                        <a:t>disposto no caput se aplica ao autônomo, ainda que exerça atividade relacionada ao negócio da empresa contratante.</a:t>
                      </a:r>
                      <a:r>
                        <a:rPr lang="pt-BR" sz="2200" b="0" u="none" strike="noStrike" baseline="0" dirty="0" smtClean="0">
                          <a:solidFill>
                            <a:srgbClr val="FF0000"/>
                          </a:solidFill>
                          <a:effectLst/>
                          <a:latin typeface="Calibri" panose="020F0502020204030204" pitchFamily="34" charset="0"/>
                        </a:rPr>
                        <a:t> Incluído pela MP 808.</a:t>
                      </a:r>
                      <a:endParaRPr lang="pt-BR" sz="2200" dirty="0">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5311039"/>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45375790"/>
              </p:ext>
            </p:extLst>
          </p:nvPr>
        </p:nvGraphicFramePr>
        <p:xfrm>
          <a:off x="214282" y="1285860"/>
          <a:ext cx="8714709" cy="49072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Facultatividade da Contribuição Sindical</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545 </a:t>
                      </a:r>
                      <a:r>
                        <a:rPr lang="pt-BR" sz="2200" b="0" i="0" u="none" strike="noStrike" baseline="0" dirty="0" smtClean="0">
                          <a:solidFill>
                            <a:srgbClr val="000000"/>
                          </a:solidFill>
                          <a:latin typeface="Calibri" panose="020F0502020204030204" pitchFamily="34" charset="0"/>
                        </a:rPr>
                        <a:t>- Os empregadores ficam obrigados a descontar na folha de pagamento dos seus empregados, desde que por eles devidamente autorizados, as contribuições devidas ao Sindicato, quando por este notificados, </a:t>
                      </a:r>
                      <a:r>
                        <a:rPr lang="pt-BR" sz="2200" b="0" i="0" u="none" strike="noStrike" baseline="0" dirty="0" smtClean="0">
                          <a:solidFill>
                            <a:srgbClr val="FF0000"/>
                          </a:solidFill>
                          <a:latin typeface="Calibri" panose="020F0502020204030204" pitchFamily="34" charset="0"/>
                        </a:rPr>
                        <a:t>salvo quanto à contribuição sindical, cujo desconto independe dessas formalidades</a:t>
                      </a:r>
                      <a:r>
                        <a:rPr lang="pt-BR" sz="2200" b="0" i="0" u="none" strike="noStrike" baseline="0" dirty="0" smtClean="0">
                          <a:solidFill>
                            <a:srgbClr val="000000"/>
                          </a:solidFill>
                          <a:latin typeface="Calibri" panose="020F0502020204030204" pitchFamily="34" charset="0"/>
                        </a:rPr>
                        <a:t>. 	</a:t>
                      </a:r>
                    </a:p>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endParaRPr lang="pt-BR" sz="1800" b="0" i="0" u="none" strike="noStrike" baseline="0" dirty="0" smtClean="0">
                        <a:solidFill>
                          <a:srgbClr val="000000"/>
                        </a:solidFill>
                        <a:latin typeface="Calibri" panose="020F0502020204030204" pitchFamily="34" charset="0"/>
                      </a:endParaRPr>
                    </a:p>
                  </a:txBody>
                  <a:tcPr/>
                </a:tc>
                <a:tc>
                  <a:txBody>
                    <a:bodyPr/>
                    <a:lstStyle/>
                    <a:p>
                      <a:pPr algn="just"/>
                      <a:r>
                        <a:rPr lang="pt-BR" sz="2100" b="0" i="0" u="none" strike="noStrike" baseline="0" dirty="0" smtClean="0">
                          <a:solidFill>
                            <a:srgbClr val="000000"/>
                          </a:solidFill>
                          <a:latin typeface="Calibri" panose="020F0502020204030204" pitchFamily="34" charset="0"/>
                        </a:rPr>
                        <a:t> </a:t>
                      </a:r>
                      <a:r>
                        <a:rPr lang="pt-BR" sz="2200" b="1" i="0" u="none" strike="noStrike" baseline="0" dirty="0" smtClean="0">
                          <a:solidFill>
                            <a:srgbClr val="000000"/>
                          </a:solidFill>
                          <a:latin typeface="Calibri" panose="020F0502020204030204" pitchFamily="34" charset="0"/>
                        </a:rPr>
                        <a:t>Art. 545</a:t>
                      </a:r>
                      <a:r>
                        <a:rPr lang="pt-BR" sz="2200" b="0" i="0" u="none" strike="noStrike" baseline="0" dirty="0" smtClean="0">
                          <a:solidFill>
                            <a:srgbClr val="000000"/>
                          </a:solidFill>
                          <a:latin typeface="Calibri" panose="020F0502020204030204" pitchFamily="34" charset="0"/>
                        </a:rPr>
                        <a:t>. Os empregadores ficam obrigados a descontar da folha de pagamento dos seus empregados, </a:t>
                      </a:r>
                      <a:r>
                        <a:rPr lang="pt-BR" sz="2200" b="1" i="0" u="none" strike="noStrike" baseline="0" dirty="0" smtClean="0">
                          <a:solidFill>
                            <a:srgbClr val="000000"/>
                          </a:solidFill>
                          <a:latin typeface="Calibri" panose="020F0502020204030204" pitchFamily="34" charset="0"/>
                        </a:rPr>
                        <a:t>desde que por eles devidamente autorizados</a:t>
                      </a:r>
                      <a:r>
                        <a:rPr lang="pt-BR" sz="2200" b="0" i="0" u="none" strike="noStrike" baseline="0" dirty="0" smtClean="0">
                          <a:solidFill>
                            <a:srgbClr val="000000"/>
                          </a:solidFill>
                          <a:latin typeface="Calibri" panose="020F0502020204030204" pitchFamily="34" charset="0"/>
                        </a:rPr>
                        <a:t>, as contribuições devidas ao sindicato, quando por este notificados.</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931269"/>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614528426"/>
              </p:ext>
            </p:extLst>
          </p:nvPr>
        </p:nvGraphicFramePr>
        <p:xfrm>
          <a:off x="214282" y="1285860"/>
          <a:ext cx="8714709" cy="53035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Facultatividade da Contribuição Sindical</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578 </a:t>
                      </a:r>
                      <a:r>
                        <a:rPr lang="pt-BR" sz="2400" b="0" i="0" u="none" strike="noStrike" baseline="0" dirty="0" smtClean="0">
                          <a:solidFill>
                            <a:srgbClr val="000000"/>
                          </a:solidFill>
                          <a:latin typeface="Calibri" panose="020F0502020204030204" pitchFamily="34" charset="0"/>
                        </a:rPr>
                        <a:t>- As contribuições devidas aos Sindicatos pelos que participem das categorias econômicas ou profissionais ou das profissões liberais representadas pelas referidas entidades serão, </a:t>
                      </a:r>
                      <a:r>
                        <a:rPr lang="pt-BR" sz="2400" b="0" i="0" u="none" strike="noStrike" baseline="0" dirty="0" smtClean="0">
                          <a:solidFill>
                            <a:srgbClr val="FF0000"/>
                          </a:solidFill>
                          <a:latin typeface="Calibri" panose="020F0502020204030204" pitchFamily="34" charset="0"/>
                        </a:rPr>
                        <a:t>sob a denominação do "imposto sindical", pagas, recolhidas e aplicadas na forma estabelecida neste Capítulo. </a:t>
                      </a:r>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578</a:t>
                      </a:r>
                      <a:r>
                        <a:rPr lang="pt-BR" sz="2200" b="0" i="0" u="none" strike="noStrike" baseline="0" dirty="0" smtClean="0">
                          <a:solidFill>
                            <a:srgbClr val="000000"/>
                          </a:solidFill>
                          <a:latin typeface="Calibri" panose="020F0502020204030204" pitchFamily="34" charset="0"/>
                        </a:rPr>
                        <a:t>. As contribuições devidas aos sindicatos pelos participantes das categorias econômicas ou profissionais ou das profissões liberais representadas pelas referidas entidades serão, sob a denominação de contribuição sindical, pagas, recolhidas e aplicadas na forma estabelecida neste Capítulo, </a:t>
                      </a:r>
                      <a:r>
                        <a:rPr lang="pt-BR" sz="2200" b="1" i="0" u="none" strike="noStrike" baseline="0" dirty="0" smtClean="0">
                          <a:solidFill>
                            <a:srgbClr val="000000"/>
                          </a:solidFill>
                          <a:latin typeface="Calibri" panose="020F0502020204030204" pitchFamily="34" charset="0"/>
                        </a:rPr>
                        <a:t>desde que prévia e expressamente autorizadas</a:t>
                      </a:r>
                      <a:r>
                        <a:rPr lang="pt-BR" sz="2200" b="0" i="0" u="none" strike="noStrike" baseline="0" dirty="0" smtClean="0">
                          <a:solidFill>
                            <a:srgbClr val="000000"/>
                          </a:solidFill>
                          <a:latin typeface="Calibri" panose="020F0502020204030204" pitchFamily="34" charset="0"/>
                        </a:rPr>
                        <a:t>.</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9176863"/>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942604348"/>
              </p:ext>
            </p:extLst>
          </p:nvPr>
        </p:nvGraphicFramePr>
        <p:xfrm>
          <a:off x="214282" y="1285860"/>
          <a:ext cx="8714709" cy="53035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Facultatividade da Contribuição Sindical</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579 </a:t>
                      </a:r>
                      <a:r>
                        <a:rPr lang="pt-BR" sz="2200" b="0" i="0" u="none" strike="noStrike" baseline="0" dirty="0" smtClean="0">
                          <a:solidFill>
                            <a:srgbClr val="000000"/>
                          </a:solidFill>
                          <a:latin typeface="Calibri" panose="020F0502020204030204" pitchFamily="34" charset="0"/>
                        </a:rPr>
                        <a:t>- A contribuição sindical </a:t>
                      </a:r>
                      <a:r>
                        <a:rPr lang="pt-BR" sz="2200" b="0" i="0" u="none" strike="noStrike" baseline="0" dirty="0" smtClean="0">
                          <a:solidFill>
                            <a:srgbClr val="FF0000"/>
                          </a:solidFill>
                          <a:latin typeface="Calibri" panose="020F0502020204030204" pitchFamily="34" charset="0"/>
                        </a:rPr>
                        <a:t>é devida por todos</a:t>
                      </a:r>
                      <a:r>
                        <a:rPr lang="pt-BR" sz="2200" b="0" i="0" u="none" strike="noStrike" baseline="0" dirty="0" smtClean="0">
                          <a:solidFill>
                            <a:srgbClr val="000000"/>
                          </a:solidFill>
                          <a:latin typeface="Calibri" panose="020F0502020204030204" pitchFamily="34" charset="0"/>
                        </a:rPr>
                        <a:t> aqueles que participarem de uma determinada categoria econômica ou profissional, ou de uma profissão liberal, em favor do sindicato representativo da mesma categoria ou profissão ou, inexistindo este, na conformidade do disposto no art. 591. </a:t>
                      </a:r>
                      <a:r>
                        <a:rPr lang="pt-BR" sz="1800" b="0" i="0" u="none" strike="noStrike" baseline="0" dirty="0" smtClean="0">
                          <a:solidFill>
                            <a:srgbClr val="000000"/>
                          </a:solidFill>
                          <a:latin typeface="Calibri" panose="020F0502020204030204" pitchFamily="34" charset="0"/>
                        </a:rPr>
                        <a:t>	</a:t>
                      </a:r>
                    </a:p>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579</a:t>
                      </a:r>
                      <a:r>
                        <a:rPr lang="pt-BR" sz="2200" b="0" i="0" u="none" strike="noStrike" baseline="0" dirty="0" smtClean="0">
                          <a:solidFill>
                            <a:srgbClr val="000000"/>
                          </a:solidFill>
                          <a:latin typeface="Calibri" panose="020F0502020204030204" pitchFamily="34" charset="0"/>
                        </a:rPr>
                        <a:t>. </a:t>
                      </a:r>
                      <a:r>
                        <a:rPr lang="pt-BR" sz="2200" b="1" i="0" u="none" strike="noStrike" baseline="0" dirty="0" smtClean="0">
                          <a:solidFill>
                            <a:srgbClr val="000000"/>
                          </a:solidFill>
                          <a:latin typeface="Calibri" panose="020F0502020204030204" pitchFamily="34" charset="0"/>
                        </a:rPr>
                        <a:t>O desconto da contribuição sindical está condicionado à autorização prévia e expressa </a:t>
                      </a:r>
                      <a:r>
                        <a:rPr lang="pt-BR" sz="2200" b="0" i="0" u="none" strike="noStrike" baseline="0" dirty="0" smtClean="0">
                          <a:solidFill>
                            <a:srgbClr val="000000"/>
                          </a:solidFill>
                          <a:latin typeface="Calibri" panose="020F0502020204030204" pitchFamily="34" charset="0"/>
                        </a:rPr>
                        <a:t>dos que participarem de uma determinada categoria econômica ou profissional, ou de uma profissão liberal, em favor do sindicato representativo da mesma categoria ou profissão ou, inexistindo este, na conformidade do disposto no art. 591 desta Consolidação.</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3073518"/>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33560492"/>
              </p:ext>
            </p:extLst>
          </p:nvPr>
        </p:nvGraphicFramePr>
        <p:xfrm>
          <a:off x="214282" y="1285860"/>
          <a:ext cx="8714709" cy="49377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Prazos para pagamento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582 </a:t>
                      </a:r>
                      <a:r>
                        <a:rPr lang="pt-BR" sz="2400" b="0" i="0" u="none" strike="noStrike" baseline="0" dirty="0" smtClean="0">
                          <a:solidFill>
                            <a:srgbClr val="000000"/>
                          </a:solidFill>
                          <a:latin typeface="Calibri" panose="020F0502020204030204" pitchFamily="34" charset="0"/>
                        </a:rPr>
                        <a:t>- Os empregadores são obrigados a descontar, da folha de pagamento de seus empregados relativa ao mês de março de cada ano, a contribuição sindical </a:t>
                      </a:r>
                      <a:r>
                        <a:rPr lang="pt-BR" sz="2400" b="0" i="0" u="none" strike="noStrike" baseline="0" dirty="0" smtClean="0">
                          <a:solidFill>
                            <a:srgbClr val="FF0000"/>
                          </a:solidFill>
                          <a:latin typeface="Calibri" panose="020F0502020204030204" pitchFamily="34" charset="0"/>
                        </a:rPr>
                        <a:t>por estes devida</a:t>
                      </a:r>
                      <a:r>
                        <a:rPr lang="pt-BR" sz="2400" b="0" i="0" u="none" strike="noStrike" baseline="0" dirty="0" smtClean="0">
                          <a:solidFill>
                            <a:srgbClr val="000000"/>
                          </a:solidFill>
                          <a:latin typeface="Calibri" panose="020F0502020204030204" pitchFamily="34" charset="0"/>
                        </a:rPr>
                        <a:t> aos respectivos sindicatos. </a:t>
                      </a:r>
                      <a:r>
                        <a:rPr lang="pt-BR" sz="1800" b="0" i="0" u="none" strike="noStrike" baseline="0" dirty="0" smtClean="0">
                          <a:solidFill>
                            <a:srgbClr val="000000"/>
                          </a:solidFill>
                          <a:latin typeface="Calibri" panose="020F0502020204030204" pitchFamily="34" charset="0"/>
                        </a:rPr>
                        <a:t>	</a:t>
                      </a:r>
                    </a:p>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400" b="1" i="0" u="none" strike="noStrike" baseline="0" dirty="0" smtClean="0">
                          <a:solidFill>
                            <a:srgbClr val="000000"/>
                          </a:solidFill>
                          <a:latin typeface="Calibri" panose="020F0502020204030204" pitchFamily="34" charset="0"/>
                        </a:rPr>
                        <a:t>Art. 582</a:t>
                      </a:r>
                      <a:r>
                        <a:rPr lang="pt-BR" sz="2400" b="0" i="0" u="none" strike="noStrike" baseline="0" dirty="0" smtClean="0">
                          <a:solidFill>
                            <a:srgbClr val="000000"/>
                          </a:solidFill>
                          <a:latin typeface="Calibri" panose="020F0502020204030204" pitchFamily="34" charset="0"/>
                        </a:rPr>
                        <a:t>. Os empregadores são obrigados a descontar da folha de pagamento de seus empregados relativa ao mês de março de cada ano a contribuição sindical dos empregados </a:t>
                      </a:r>
                      <a:r>
                        <a:rPr lang="pt-BR" sz="2400" b="1" i="0" u="none" strike="noStrike" baseline="0" dirty="0" smtClean="0">
                          <a:solidFill>
                            <a:srgbClr val="000000"/>
                          </a:solidFill>
                          <a:latin typeface="Calibri" panose="020F0502020204030204" pitchFamily="34" charset="0"/>
                        </a:rPr>
                        <a:t>que autorizaram prévia e expressamente o seu recolhimento </a:t>
                      </a:r>
                      <a:r>
                        <a:rPr lang="pt-BR" sz="2400" b="0" i="0" u="none" strike="noStrike" baseline="0" dirty="0" smtClean="0">
                          <a:solidFill>
                            <a:srgbClr val="000000"/>
                          </a:solidFill>
                          <a:latin typeface="Calibri" panose="020F0502020204030204" pitchFamily="34" charset="0"/>
                        </a:rPr>
                        <a:t>aos respectivos sindicatos. </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12993691"/>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414114724"/>
              </p:ext>
            </p:extLst>
          </p:nvPr>
        </p:nvGraphicFramePr>
        <p:xfrm>
          <a:off x="214282" y="1285860"/>
          <a:ext cx="8714709" cy="49987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Prazos para pagamento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583 </a:t>
                      </a:r>
                      <a:r>
                        <a:rPr lang="pt-BR" sz="2400" b="0" i="0" u="none" strike="noStrike" baseline="0" dirty="0" smtClean="0">
                          <a:solidFill>
                            <a:srgbClr val="000000"/>
                          </a:solidFill>
                          <a:latin typeface="Calibri" panose="020F0502020204030204" pitchFamily="34" charset="0"/>
                        </a:rPr>
                        <a:t>- O recolhimento da contribuição sindical referente aos empregados e trabalhadores avulsos será efetuado no mês de abril de cada ano, e o relativo aos agentes ou trabalhadores autônomos e profissionais liberais realizar-se-á no mês de fevereiro. </a:t>
                      </a:r>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583</a:t>
                      </a:r>
                      <a:r>
                        <a:rPr lang="pt-BR" sz="2200" b="0" i="0" u="none" strike="noStrike" baseline="0" dirty="0" smtClean="0">
                          <a:solidFill>
                            <a:srgbClr val="000000"/>
                          </a:solidFill>
                          <a:latin typeface="Calibri" panose="020F0502020204030204" pitchFamily="34" charset="0"/>
                        </a:rPr>
                        <a:t>. O recolhimento da contribuição sindical referente aos empregados e trabalhadores avulsos será efetuado no mês de abril de cada ano, e o relativo aos agentes ou trabalhadores autônomos e profissionais liberais realizar-se-á no mês de fevereiro, </a:t>
                      </a:r>
                      <a:r>
                        <a:rPr lang="pt-BR" sz="2200" b="1" i="0" u="none" strike="noStrike" baseline="0" dirty="0" smtClean="0">
                          <a:solidFill>
                            <a:srgbClr val="000000"/>
                          </a:solidFill>
                          <a:latin typeface="Calibri" panose="020F0502020204030204" pitchFamily="34" charset="0"/>
                        </a:rPr>
                        <a:t>observada a exigência de autorização prévia e expressa </a:t>
                      </a:r>
                      <a:r>
                        <a:rPr lang="pt-BR" sz="2200" b="0" i="0" u="none" strike="noStrike" baseline="0" dirty="0" smtClean="0">
                          <a:solidFill>
                            <a:srgbClr val="000000"/>
                          </a:solidFill>
                          <a:latin typeface="Calibri" panose="020F0502020204030204" pitchFamily="34" charset="0"/>
                        </a:rPr>
                        <a:t>prevista no art. 579 desta Consolidação.</a:t>
                      </a:r>
                      <a:r>
                        <a:rPr lang="pt-BR" sz="2400" b="0" i="0" u="none" strike="noStrike" baseline="0" dirty="0" smtClean="0">
                          <a:solidFill>
                            <a:srgbClr val="000000"/>
                          </a:solidFill>
                          <a:latin typeface="Calibri" panose="020F0502020204030204" pitchFamily="34" charset="0"/>
                        </a:rPr>
                        <a:t> 	</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1266582"/>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56545079"/>
              </p:ext>
            </p:extLst>
          </p:nvPr>
        </p:nvGraphicFramePr>
        <p:xfrm>
          <a:off x="249806" y="1457260"/>
          <a:ext cx="8714709" cy="49377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Prazos para pagamento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587 </a:t>
                      </a:r>
                      <a:r>
                        <a:rPr lang="pt-BR" sz="2400" b="0" i="0" u="none" strike="noStrike" baseline="0" dirty="0" smtClean="0">
                          <a:solidFill>
                            <a:srgbClr val="000000"/>
                          </a:solidFill>
                          <a:latin typeface="Calibri" panose="020F0502020204030204" pitchFamily="34" charset="0"/>
                        </a:rPr>
                        <a:t>- O recolhimento da contribuição sindical dos empregadores efetuar-se-á no mês de janeiro de cada ano, ou, para os que venham a estabelecer-se após aquele mês, na ocasião em que requeiram às repartições o registro ou a licença para o exercício da respectiva atividade. </a:t>
                      </a:r>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400" b="1" i="0" u="none" strike="noStrike" baseline="0" dirty="0" smtClean="0">
                          <a:solidFill>
                            <a:srgbClr val="000000"/>
                          </a:solidFill>
                          <a:latin typeface="Calibri" panose="020F0502020204030204" pitchFamily="34" charset="0"/>
                        </a:rPr>
                        <a:t>Art. 587</a:t>
                      </a:r>
                      <a:r>
                        <a:rPr lang="pt-BR" sz="2400" b="0" i="0" u="none" strike="noStrike" baseline="0" dirty="0" smtClean="0">
                          <a:solidFill>
                            <a:srgbClr val="000000"/>
                          </a:solidFill>
                          <a:latin typeface="Calibri" panose="020F0502020204030204" pitchFamily="34" charset="0"/>
                        </a:rPr>
                        <a:t>. Os empregadores </a:t>
                      </a:r>
                      <a:r>
                        <a:rPr lang="pt-BR" sz="2400" b="1" i="0" u="none" strike="noStrike" baseline="0" dirty="0" smtClean="0">
                          <a:solidFill>
                            <a:srgbClr val="000000"/>
                          </a:solidFill>
                          <a:latin typeface="Calibri" panose="020F0502020204030204" pitchFamily="34" charset="0"/>
                        </a:rPr>
                        <a:t>que optarem pelo recolhimento da contribuição sindical </a:t>
                      </a:r>
                      <a:r>
                        <a:rPr lang="pt-BR" sz="2400" b="0" i="0" u="none" strike="noStrike" baseline="0" dirty="0" smtClean="0">
                          <a:solidFill>
                            <a:srgbClr val="000000"/>
                          </a:solidFill>
                          <a:latin typeface="Calibri" panose="020F0502020204030204" pitchFamily="34" charset="0"/>
                        </a:rPr>
                        <a:t>deverão fazê-lo no mês de janeiro de cada ano, ou, para os que venham a se estabelecer após o referido mês, na ocasião em que requererem às repartições o registro ou a licença para o exercício da respectiva atividade. 	</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724214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23013309"/>
              </p:ext>
            </p:extLst>
          </p:nvPr>
        </p:nvGraphicFramePr>
        <p:xfrm>
          <a:off x="229836" y="1628800"/>
          <a:ext cx="8714709" cy="4572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Prazos para pagamento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602 </a:t>
                      </a:r>
                      <a:r>
                        <a:rPr lang="pt-BR" sz="2400" b="0" i="0" u="none" strike="noStrike" baseline="0" dirty="0" smtClean="0">
                          <a:solidFill>
                            <a:srgbClr val="000000"/>
                          </a:solidFill>
                          <a:latin typeface="Calibri" panose="020F0502020204030204" pitchFamily="34" charset="0"/>
                        </a:rPr>
                        <a:t>- Os empregados que não estiverem trabalhando no mês destinado ao desconto do </a:t>
                      </a:r>
                      <a:r>
                        <a:rPr lang="pt-BR" sz="2400" b="0" i="0" u="none" strike="noStrike" baseline="0" dirty="0" smtClean="0">
                          <a:solidFill>
                            <a:srgbClr val="FF0000"/>
                          </a:solidFill>
                          <a:latin typeface="Calibri" panose="020F0502020204030204" pitchFamily="34" charset="0"/>
                        </a:rPr>
                        <a:t>imposto sindical</a:t>
                      </a:r>
                      <a:r>
                        <a:rPr lang="pt-BR" sz="2400" b="0" i="0" u="none" strike="noStrike" baseline="0" dirty="0" smtClean="0">
                          <a:solidFill>
                            <a:srgbClr val="000000"/>
                          </a:solidFill>
                          <a:latin typeface="Calibri" panose="020F0502020204030204" pitchFamily="34" charset="0"/>
                        </a:rPr>
                        <a:t> serão descontados no primeiro mês subsequente ao do reinício do trabalho.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400" b="1" i="0" u="none" strike="noStrike" baseline="0" dirty="0" smtClean="0">
                          <a:solidFill>
                            <a:srgbClr val="000000"/>
                          </a:solidFill>
                          <a:latin typeface="Calibri" panose="020F0502020204030204" pitchFamily="34" charset="0"/>
                        </a:rPr>
                        <a:t>Art. 602</a:t>
                      </a:r>
                      <a:r>
                        <a:rPr lang="pt-BR" sz="2400" b="0" i="0" u="none" strike="noStrike" baseline="0" dirty="0" smtClean="0">
                          <a:solidFill>
                            <a:srgbClr val="000000"/>
                          </a:solidFill>
                          <a:latin typeface="Calibri" panose="020F0502020204030204" pitchFamily="34" charset="0"/>
                        </a:rPr>
                        <a:t>. Os empregados que não estiverem trabalhando no mês destinado ao desconto da contribuição sindical </a:t>
                      </a:r>
                      <a:r>
                        <a:rPr lang="pt-BR" sz="2400" b="1" i="0" u="none" strike="noStrike" baseline="0" dirty="0" smtClean="0">
                          <a:solidFill>
                            <a:srgbClr val="000000"/>
                          </a:solidFill>
                          <a:latin typeface="Calibri" panose="020F0502020204030204" pitchFamily="34" charset="0"/>
                        </a:rPr>
                        <a:t>e que venham a autorizar prévia e expressamente o recolhimento </a:t>
                      </a:r>
                      <a:r>
                        <a:rPr lang="pt-BR" sz="2400" b="0" i="0" u="none" strike="noStrike" baseline="0" dirty="0" smtClean="0">
                          <a:solidFill>
                            <a:srgbClr val="000000"/>
                          </a:solidFill>
                          <a:latin typeface="Calibri" panose="020F0502020204030204" pitchFamily="34" charset="0"/>
                        </a:rPr>
                        <a:t>serão descontados no primeiro mês subsequente ao do reinício do trabalho. </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1108601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Contribuição Sindical</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149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861045461"/>
              </p:ext>
            </p:extLst>
          </p:nvPr>
        </p:nvGraphicFramePr>
        <p:xfrm>
          <a:off x="231590" y="1585595"/>
          <a:ext cx="8714709" cy="51358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Dispositivos revogados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100" b="1" i="0" u="none" strike="noStrike" baseline="0" dirty="0" smtClean="0">
                          <a:solidFill>
                            <a:srgbClr val="000000"/>
                          </a:solidFill>
                          <a:latin typeface="Calibri" panose="020F0502020204030204" pitchFamily="34" charset="0"/>
                        </a:rPr>
                        <a:t>Art. 601 </a:t>
                      </a:r>
                      <a:r>
                        <a:rPr lang="pt-BR" sz="2100" b="0" i="0" u="none" strike="noStrike" baseline="0" dirty="0" smtClean="0">
                          <a:solidFill>
                            <a:srgbClr val="000000"/>
                          </a:solidFill>
                          <a:latin typeface="Calibri" panose="020F0502020204030204" pitchFamily="34" charset="0"/>
                        </a:rPr>
                        <a:t>- No ato da admissão de qualquer empregado, dele exigirá o empregador a apresentação da prova de quitação do imposto sindical. 	</a:t>
                      </a:r>
                    </a:p>
                    <a:p>
                      <a:pPr algn="just"/>
                      <a:r>
                        <a:rPr lang="pt-BR" sz="2100" b="1" i="0" u="none" strike="noStrike" baseline="0" dirty="0" smtClean="0">
                          <a:solidFill>
                            <a:srgbClr val="000000"/>
                          </a:solidFill>
                          <a:latin typeface="Calibri" panose="020F0502020204030204" pitchFamily="34" charset="0"/>
                        </a:rPr>
                        <a:t>Art. 604 </a:t>
                      </a:r>
                      <a:r>
                        <a:rPr lang="pt-BR" sz="2100" b="0" i="0" u="none" strike="noStrike" baseline="0" dirty="0" smtClean="0">
                          <a:solidFill>
                            <a:srgbClr val="000000"/>
                          </a:solidFill>
                          <a:latin typeface="Calibri" panose="020F0502020204030204" pitchFamily="34" charset="0"/>
                        </a:rPr>
                        <a:t>- Os agentes ou trabalhadores autônomos ou profissionais liberais são obrigados a prestar aos encarregados da fiscalização os esclarecimentos que lhes forem solicitados, inclusive exibição de quitação do imposto sindical.</a:t>
                      </a:r>
                      <a:r>
                        <a:rPr lang="pt-BR" sz="2200" b="0" i="0" u="none" strike="noStrike" baseline="0" dirty="0" smtClean="0">
                          <a:solidFill>
                            <a:srgbClr val="000000"/>
                          </a:solidFill>
                          <a:latin typeface="Calibri" panose="020F0502020204030204" pitchFamily="34" charset="0"/>
                        </a:rPr>
                        <a:t> </a:t>
                      </a:r>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400" b="0" i="0" u="none" strike="noStrike" baseline="0" dirty="0" smtClean="0">
                          <a:solidFill>
                            <a:srgbClr val="FF0000"/>
                          </a:solidFill>
                          <a:latin typeface="Calibri" panose="020F0502020204030204" pitchFamily="34" charset="0"/>
                        </a:rPr>
                        <a:t>REVOGADO</a:t>
                      </a:r>
                    </a:p>
                    <a:p>
                      <a:pPr algn="just"/>
                      <a:endParaRPr lang="pt-BR" sz="2400" b="0" i="0" u="none" strike="noStrike" baseline="0" dirty="0" smtClean="0">
                        <a:solidFill>
                          <a:srgbClr val="000000"/>
                        </a:solidFill>
                        <a:latin typeface="Calibri" panose="020F0502020204030204" pitchFamily="34" charset="0"/>
                      </a:endParaRPr>
                    </a:p>
                    <a:p>
                      <a:pPr algn="just"/>
                      <a:endParaRPr lang="pt-BR" sz="2400" b="0" i="0" u="none" strike="noStrike" baseline="0" dirty="0" smtClean="0">
                        <a:solidFill>
                          <a:srgbClr val="000000"/>
                        </a:solidFill>
                        <a:latin typeface="Calibri" panose="020F0502020204030204" pitchFamily="34" charset="0"/>
                      </a:endParaRPr>
                    </a:p>
                    <a:p>
                      <a:pPr algn="just"/>
                      <a:endParaRPr lang="pt-BR" sz="2400" b="0" i="0" u="none" strike="noStrike" baseline="0" dirty="0" smtClean="0">
                        <a:solidFill>
                          <a:srgbClr val="000000"/>
                        </a:solidFill>
                        <a:latin typeface="Calibri" panose="020F0502020204030204" pitchFamily="34" charset="0"/>
                      </a:endParaRPr>
                    </a:p>
                    <a:p>
                      <a:pPr algn="just"/>
                      <a:endParaRPr lang="pt-BR" sz="2400" b="0" i="0" u="none" strike="noStrike" baseline="0" dirty="0" smtClean="0">
                        <a:solidFill>
                          <a:srgbClr val="000000"/>
                        </a:solidFill>
                        <a:latin typeface="Calibri" panose="020F0502020204030204" pitchFamily="34" charset="0"/>
                      </a:endParaRPr>
                    </a:p>
                    <a:p>
                      <a:pPr algn="just"/>
                      <a:r>
                        <a:rPr lang="pt-BR" sz="2400" b="0" i="0" u="none" strike="noStrike" baseline="0" dirty="0" smtClean="0">
                          <a:solidFill>
                            <a:srgbClr val="FF0000"/>
                          </a:solidFill>
                          <a:latin typeface="Calibri" panose="020F0502020204030204" pitchFamily="34" charset="0"/>
                        </a:rPr>
                        <a:t>REVOGADO</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4897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14346698"/>
              </p:ext>
            </p:extLst>
          </p:nvPr>
        </p:nvGraphicFramePr>
        <p:xfrm>
          <a:off x="285720" y="1569960"/>
          <a:ext cx="8501122" cy="48768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Jornada </a:t>
                      </a:r>
                      <a:r>
                        <a:rPr lang="pt-BR" sz="2600" i="1" dirty="0" smtClean="0"/>
                        <a:t>In </a:t>
                      </a:r>
                      <a:r>
                        <a:rPr lang="pt-BR" sz="2600" i="1" dirty="0" err="1" smtClean="0"/>
                        <a:t>Itinere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1" kern="1200" dirty="0" smtClean="0">
                          <a:solidFill>
                            <a:schemeClr val="dk1"/>
                          </a:solidFill>
                          <a:latin typeface="+mn-lt"/>
                          <a:ea typeface="+mn-ea"/>
                          <a:cs typeface="+mn-cs"/>
                        </a:rPr>
                        <a:t>Art. 58</a:t>
                      </a:r>
                      <a:r>
                        <a:rPr lang="pt-BR" sz="2200" kern="1200" dirty="0" smtClean="0">
                          <a:solidFill>
                            <a:schemeClr val="dk1"/>
                          </a:solidFill>
                          <a:latin typeface="+mn-lt"/>
                          <a:ea typeface="+mn-ea"/>
                          <a:cs typeface="+mn-cs"/>
                        </a:rPr>
                        <a:t>, § 2o O tempo despendido pelo empregado até o local de trabalho e para o seu retorno, por qualquer meio de transporte, não será computado na jornada de trabalho,</a:t>
                      </a:r>
                      <a:r>
                        <a:rPr lang="pt-BR" sz="2200" kern="1200" dirty="0" smtClean="0">
                          <a:solidFill>
                            <a:srgbClr val="FF0000"/>
                          </a:solidFill>
                          <a:latin typeface="+mn-lt"/>
                          <a:ea typeface="+mn-ea"/>
                          <a:cs typeface="+mn-cs"/>
                        </a:rPr>
                        <a:t> </a:t>
                      </a:r>
                      <a:r>
                        <a:rPr lang="pt-BR" sz="2200" b="1" kern="1200" dirty="0" smtClean="0">
                          <a:solidFill>
                            <a:srgbClr val="FF0000"/>
                          </a:solidFill>
                          <a:latin typeface="+mn-lt"/>
                          <a:ea typeface="+mn-ea"/>
                          <a:cs typeface="+mn-cs"/>
                        </a:rPr>
                        <a:t>salvo quando, tratando-se de local de difícil acesso ou não servido por transporte público, o empregador fornecer a condução</a:t>
                      </a:r>
                      <a:r>
                        <a:rPr lang="pt-BR" sz="2200" kern="1200" dirty="0" smtClean="0">
                          <a:solidFill>
                            <a:srgbClr val="FF0000"/>
                          </a:solidFill>
                          <a:latin typeface="+mn-lt"/>
                          <a:ea typeface="+mn-ea"/>
                          <a:cs typeface="+mn-cs"/>
                        </a:rPr>
                        <a:t>.</a:t>
                      </a:r>
                      <a:r>
                        <a:rPr lang="pt-BR" sz="2200" kern="120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1600" dirty="0"/>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dirty="0" smtClean="0">
                          <a:solidFill>
                            <a:schemeClr val="dk1"/>
                          </a:solidFill>
                          <a:latin typeface="+mn-lt"/>
                          <a:ea typeface="+mn-ea"/>
                          <a:cs typeface="+mn-cs"/>
                        </a:rPr>
                        <a:t>Art. 58, § 2º </a:t>
                      </a:r>
                      <a:r>
                        <a:rPr lang="pt-BR" sz="2200" b="0" kern="1200" dirty="0" smtClean="0">
                          <a:solidFill>
                            <a:srgbClr val="FF0000"/>
                          </a:solidFill>
                          <a:latin typeface="+mn-lt"/>
                          <a:ea typeface="+mn-ea"/>
                          <a:cs typeface="+mn-cs"/>
                        </a:rPr>
                        <a:t>O tempo despendido pelo empregado desde a sua residência até a efetiva ocupação do posto de trabalho e para o seu retorno, caminhando ou por qualquer meio de transporte, inclusive o fornecido pelo empregador, NÃO será computado na jornada de trabalho</a:t>
                      </a:r>
                      <a:r>
                        <a:rPr lang="pt-BR" sz="2200" b="0" kern="1200" dirty="0" smtClean="0">
                          <a:solidFill>
                            <a:schemeClr val="dk1"/>
                          </a:solidFill>
                          <a:latin typeface="+mn-lt"/>
                          <a:ea typeface="+mn-ea"/>
                          <a:cs typeface="+mn-cs"/>
                        </a:rPr>
                        <a:t>, por não ser tempo à disposição do empregador. </a:t>
                      </a:r>
                    </a:p>
                    <a:p>
                      <a:pPr algn="just"/>
                      <a:endParaRPr lang="pt-BR" sz="1600" b="0" dirty="0"/>
                    </a:p>
                  </a:txBody>
                  <a:tcPr/>
                </a:tc>
              </a:tr>
              <a:tr h="116875">
                <a:tc gridSpan="2">
                  <a:txBody>
                    <a:bodyPr/>
                    <a:lstStyle/>
                    <a:p>
                      <a:pPr marL="0" indent="0" algn="l">
                        <a:buNone/>
                      </a:pP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Prescrição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289759210"/>
              </p:ext>
            </p:extLst>
          </p:nvPr>
        </p:nvGraphicFramePr>
        <p:xfrm>
          <a:off x="231590" y="1387475"/>
          <a:ext cx="8714709" cy="49377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Artigo 11</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11</a:t>
                      </a:r>
                      <a:r>
                        <a:rPr lang="pt-BR" sz="2200" b="0" i="0" u="none" strike="noStrike" baseline="0" dirty="0" smtClean="0">
                          <a:solidFill>
                            <a:srgbClr val="000000"/>
                          </a:solidFill>
                          <a:latin typeface="Calibri" panose="020F0502020204030204" pitchFamily="34" charset="0"/>
                        </a:rPr>
                        <a:t>. O direito de ação quanto a </a:t>
                      </a:r>
                      <a:r>
                        <a:rPr lang="pt-BR" sz="2200" b="0" i="0" u="sng" strike="noStrike" baseline="0" dirty="0" smtClean="0">
                          <a:solidFill>
                            <a:srgbClr val="000000"/>
                          </a:solidFill>
                          <a:latin typeface="Calibri" panose="020F0502020204030204" pitchFamily="34" charset="0"/>
                        </a:rPr>
                        <a:t>créditos</a:t>
                      </a:r>
                      <a:r>
                        <a:rPr lang="pt-BR" sz="2200" b="0" i="0" u="none" strike="noStrike" baseline="0" dirty="0" smtClean="0">
                          <a:solidFill>
                            <a:srgbClr val="000000"/>
                          </a:solidFill>
                          <a:latin typeface="Calibri" panose="020F0502020204030204" pitchFamily="34" charset="0"/>
                        </a:rPr>
                        <a:t> resultantes das relações de trabalho prescreve: </a:t>
                      </a:r>
                    </a:p>
                    <a:p>
                      <a:pPr algn="just"/>
                      <a:r>
                        <a:rPr lang="pt-BR" sz="2200" b="0" i="0" u="none" strike="noStrike" baseline="0" dirty="0" smtClean="0">
                          <a:solidFill>
                            <a:srgbClr val="000000"/>
                          </a:solidFill>
                          <a:latin typeface="Calibri" panose="020F0502020204030204" pitchFamily="34" charset="0"/>
                        </a:rPr>
                        <a:t>I - em cinco anos para o trabalhador </a:t>
                      </a:r>
                      <a:r>
                        <a:rPr lang="pt-BR" sz="2200" b="0" i="0" u="none" strike="noStrike" baseline="0" dirty="0" smtClean="0">
                          <a:solidFill>
                            <a:srgbClr val="FF0000"/>
                          </a:solidFill>
                          <a:latin typeface="Calibri" panose="020F0502020204030204" pitchFamily="34" charset="0"/>
                        </a:rPr>
                        <a:t>urbano</a:t>
                      </a:r>
                      <a:r>
                        <a:rPr lang="pt-BR" sz="2200" b="0" i="0" u="none" strike="noStrike" baseline="0" dirty="0" smtClean="0">
                          <a:solidFill>
                            <a:srgbClr val="000000"/>
                          </a:solidFill>
                          <a:latin typeface="Calibri" panose="020F0502020204030204" pitchFamily="34" charset="0"/>
                        </a:rPr>
                        <a:t>, até o limite de dois anos após a extinção do contrato; </a:t>
                      </a:r>
                      <a:r>
                        <a:rPr lang="pt-BR" sz="2200" b="0" i="1" u="none" strike="noStrike" baseline="0" dirty="0" smtClean="0">
                          <a:solidFill>
                            <a:srgbClr val="000000"/>
                          </a:solidFill>
                          <a:latin typeface="Calibri" panose="020F0502020204030204" pitchFamily="34" charset="0"/>
                        </a:rPr>
                        <a:t> </a:t>
                      </a:r>
                      <a:endParaRPr lang="pt-BR" sz="2200" b="0" i="0" u="none" strike="noStrike" baseline="0" dirty="0" smtClean="0">
                        <a:solidFill>
                          <a:srgbClr val="000000"/>
                        </a:solidFill>
                        <a:latin typeface="Calibri" panose="020F0502020204030204" pitchFamily="34" charset="0"/>
                      </a:endParaRPr>
                    </a:p>
                    <a:p>
                      <a:pPr algn="just"/>
                      <a:r>
                        <a:rPr lang="pt-BR" sz="2200" b="0" i="0" u="none" strike="noStrike" baseline="0" dirty="0" smtClean="0">
                          <a:solidFill>
                            <a:srgbClr val="000000"/>
                          </a:solidFill>
                          <a:latin typeface="Calibri" panose="020F0502020204030204" pitchFamily="34" charset="0"/>
                        </a:rPr>
                        <a:t>Il - em dois anos, após a extinção do contrato de trabalho, para o trabalhador </a:t>
                      </a:r>
                      <a:r>
                        <a:rPr lang="pt-BR" sz="2200" b="0" i="0" u="none" strike="noStrike" baseline="0" dirty="0" smtClean="0">
                          <a:solidFill>
                            <a:srgbClr val="FF0000"/>
                          </a:solidFill>
                          <a:latin typeface="Calibri" panose="020F0502020204030204" pitchFamily="34" charset="0"/>
                        </a:rPr>
                        <a:t>rural</a:t>
                      </a:r>
                      <a:r>
                        <a:rPr lang="pt-BR" sz="2200" b="0" i="0" u="none" strike="noStrike" baseline="0" dirty="0" smtClean="0">
                          <a:solidFill>
                            <a:srgbClr val="000000"/>
                          </a:solidFill>
                          <a:latin typeface="Calibri" panose="020F0502020204030204" pitchFamily="34" charset="0"/>
                        </a:rPr>
                        <a:t>.</a:t>
                      </a:r>
                      <a:r>
                        <a:rPr lang="pt-BR" sz="2400" b="0" i="0" u="none" strike="noStrike" baseline="0" dirty="0" smtClean="0">
                          <a:solidFill>
                            <a:srgbClr val="000000"/>
                          </a:solidFill>
                          <a:latin typeface="Calibri" panose="020F0502020204030204" pitchFamily="34" charset="0"/>
                        </a:rPr>
                        <a:t> 	</a:t>
                      </a:r>
                    </a:p>
                  </a:txBody>
                  <a:tcPr/>
                </a:tc>
                <a:tc>
                  <a:txBody>
                    <a:bodyPr/>
                    <a:lstStyle/>
                    <a:p>
                      <a:pPr algn="just"/>
                      <a:r>
                        <a:rPr lang="pt-BR" sz="2400" b="1" i="0" u="none" strike="noStrike" baseline="0" dirty="0" smtClean="0">
                          <a:solidFill>
                            <a:srgbClr val="000000"/>
                          </a:solidFill>
                          <a:latin typeface="Calibri" panose="020F0502020204030204" pitchFamily="34" charset="0"/>
                        </a:rPr>
                        <a:t>Art. 11</a:t>
                      </a:r>
                      <a:r>
                        <a:rPr lang="pt-BR" sz="2400" b="0" i="0" u="none" strike="noStrike" baseline="0" dirty="0" smtClean="0">
                          <a:solidFill>
                            <a:srgbClr val="000000"/>
                          </a:solidFill>
                          <a:latin typeface="Calibri" panose="020F0502020204030204" pitchFamily="34" charset="0"/>
                        </a:rPr>
                        <a:t>. A pretensão quanto a créditos resultantes das relações de trabalho prescreve em cinco anos para os trabalhadores </a:t>
                      </a:r>
                      <a:r>
                        <a:rPr lang="pt-BR" sz="2400" b="0" i="0" u="none" strike="noStrike" baseline="0" dirty="0" smtClean="0">
                          <a:solidFill>
                            <a:srgbClr val="FF0000"/>
                          </a:solidFill>
                          <a:latin typeface="Calibri" panose="020F0502020204030204" pitchFamily="34" charset="0"/>
                        </a:rPr>
                        <a:t>urbanos e rurais</a:t>
                      </a:r>
                      <a:r>
                        <a:rPr lang="pt-BR" sz="2400" b="0" i="0" u="none" strike="noStrike" baseline="0" dirty="0" smtClean="0">
                          <a:solidFill>
                            <a:srgbClr val="000000"/>
                          </a:solidFill>
                          <a:latin typeface="Calibri" panose="020F0502020204030204" pitchFamily="34" charset="0"/>
                        </a:rPr>
                        <a:t>, até o limite de dois anos após a extinção do contrato de trabalho. </a:t>
                      </a:r>
                    </a:p>
                    <a:p>
                      <a:pPr algn="just"/>
                      <a:r>
                        <a:rPr lang="pt-BR" sz="2400" b="0" i="0" u="none" strike="noStrike" baseline="0" dirty="0" smtClean="0">
                          <a:solidFill>
                            <a:srgbClr val="FF0000"/>
                          </a:solidFill>
                          <a:latin typeface="Calibri" panose="020F0502020204030204" pitchFamily="34" charset="0"/>
                        </a:rPr>
                        <a:t>I - (revogado);</a:t>
                      </a:r>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FF0000"/>
                          </a:solidFill>
                          <a:latin typeface="Calibri" panose="020F0502020204030204" pitchFamily="34" charset="0"/>
                        </a:rPr>
                        <a:t>II - (revogado).</a:t>
                      </a:r>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6109973"/>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Prescrição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925525861"/>
              </p:ext>
            </p:extLst>
          </p:nvPr>
        </p:nvGraphicFramePr>
        <p:xfrm>
          <a:off x="231590" y="1387475"/>
          <a:ext cx="8714709" cy="43891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Artigo 11 § 2º</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1800" b="0" i="0" u="none" strike="noStrike" baseline="0" dirty="0" smtClean="0">
                          <a:solidFill>
                            <a:srgbClr val="000000"/>
                          </a:solidFill>
                          <a:latin typeface="Calibri" panose="020F0502020204030204" pitchFamily="34" charset="0"/>
                        </a:rPr>
                        <a:t>§ 1º O disposto neste artigo não se aplica às ações que tenham por objeto anotações para fins de prova junto à Previdência Social.</a:t>
                      </a:r>
                    </a:p>
                    <a:p>
                      <a:pPr algn="just"/>
                      <a:r>
                        <a:rPr lang="pt-BR" sz="1800" b="0" i="0" u="none" strike="noStrike" baseline="0" dirty="0" smtClean="0">
                          <a:solidFill>
                            <a:srgbClr val="FF0000"/>
                          </a:solidFill>
                          <a:latin typeface="Calibri" panose="020F0502020204030204" pitchFamily="34" charset="0"/>
                        </a:rPr>
                        <a:t>Se alterações.</a:t>
                      </a:r>
                    </a:p>
                  </a:txBody>
                  <a:tcPr/>
                </a:tc>
                <a:tc>
                  <a:txBody>
                    <a:bodyPr/>
                    <a:lstStyle/>
                    <a:p>
                      <a:pPr algn="just"/>
                      <a:r>
                        <a:rPr lang="pt-BR" sz="2200" b="0" i="0" u="none" strike="noStrike" baseline="0" dirty="0" smtClean="0">
                          <a:solidFill>
                            <a:srgbClr val="000000"/>
                          </a:solidFill>
                          <a:latin typeface="Calibri" panose="020F0502020204030204" pitchFamily="34" charset="0"/>
                        </a:rPr>
                        <a:t>§ 2o Tratando-se de pretensão que envolva pedido de prestações sucessivas decorrente de </a:t>
                      </a:r>
                      <a:r>
                        <a:rPr lang="pt-BR" sz="2200" b="1" i="0" u="none" strike="noStrike" baseline="0" dirty="0" smtClean="0">
                          <a:solidFill>
                            <a:srgbClr val="000000"/>
                          </a:solidFill>
                          <a:latin typeface="Calibri" panose="020F0502020204030204" pitchFamily="34" charset="0"/>
                        </a:rPr>
                        <a:t>alteração ou descumprimento do pactuado</a:t>
                      </a:r>
                      <a:r>
                        <a:rPr lang="pt-BR" sz="2200" b="0" i="0" u="none" strike="noStrike" baseline="0" dirty="0" smtClean="0">
                          <a:solidFill>
                            <a:srgbClr val="000000"/>
                          </a:solidFill>
                          <a:latin typeface="Calibri" panose="020F0502020204030204" pitchFamily="34" charset="0"/>
                        </a:rPr>
                        <a:t>, a </a:t>
                      </a:r>
                      <a:r>
                        <a:rPr lang="pt-BR" sz="2200" b="1" i="0" u="none" strike="noStrike" baseline="0" dirty="0" smtClean="0">
                          <a:solidFill>
                            <a:srgbClr val="000000"/>
                          </a:solidFill>
                          <a:latin typeface="Calibri" panose="020F0502020204030204" pitchFamily="34" charset="0"/>
                        </a:rPr>
                        <a:t>prescrição </a:t>
                      </a:r>
                      <a:r>
                        <a:rPr lang="pt-BR" sz="2200" b="0" i="0" u="none" strike="noStrike" baseline="0" dirty="0" smtClean="0">
                          <a:solidFill>
                            <a:srgbClr val="000000"/>
                          </a:solidFill>
                          <a:latin typeface="Calibri" panose="020F0502020204030204" pitchFamily="34" charset="0"/>
                        </a:rPr>
                        <a:t>é </a:t>
                      </a:r>
                      <a:r>
                        <a:rPr lang="pt-BR" sz="2200" b="1" i="0" u="none" strike="noStrike" baseline="0" dirty="0" smtClean="0">
                          <a:solidFill>
                            <a:srgbClr val="000000"/>
                          </a:solidFill>
                          <a:latin typeface="Calibri" panose="020F0502020204030204" pitchFamily="34" charset="0"/>
                        </a:rPr>
                        <a:t>total, </a:t>
                      </a:r>
                      <a:r>
                        <a:rPr lang="pt-BR" sz="2200" b="0" i="0" u="none" strike="noStrike" baseline="0" dirty="0" smtClean="0">
                          <a:solidFill>
                            <a:srgbClr val="000000"/>
                          </a:solidFill>
                          <a:latin typeface="Calibri" panose="020F0502020204030204" pitchFamily="34" charset="0"/>
                        </a:rPr>
                        <a:t>exceto quando o direito à parcela esteja também assegurado por preceito de lei. </a:t>
                      </a:r>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4512733"/>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Prescrição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676850869"/>
              </p:ext>
            </p:extLst>
          </p:nvPr>
        </p:nvGraphicFramePr>
        <p:xfrm>
          <a:off x="231590" y="1387475"/>
          <a:ext cx="8714709" cy="42976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Artigo 11 § 3º</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 3o A </a:t>
                      </a:r>
                      <a:r>
                        <a:rPr lang="pt-BR" sz="2200" b="0" i="0" u="sng" strike="noStrike" baseline="0" dirty="0" smtClean="0">
                          <a:solidFill>
                            <a:srgbClr val="000000"/>
                          </a:solidFill>
                          <a:latin typeface="Calibri" panose="020F0502020204030204" pitchFamily="34" charset="0"/>
                        </a:rPr>
                        <a:t>interrupção da prescrição</a:t>
                      </a:r>
                      <a:r>
                        <a:rPr lang="pt-BR" sz="2200" b="0" i="0" u="none" strike="noStrike" baseline="0" dirty="0" smtClean="0">
                          <a:solidFill>
                            <a:srgbClr val="000000"/>
                          </a:solidFill>
                          <a:latin typeface="Calibri" panose="020F0502020204030204" pitchFamily="34" charset="0"/>
                        </a:rPr>
                        <a:t> somente ocorrerá pelo ajuizamento de reclamação trabalhista, mesmo que em juízo incompetente, ainda que venha a ser extinta sem resolução do mérito, produzindo efeitos apenas em relação aos pedidos idênticos. 	</a:t>
                      </a:r>
                    </a:p>
                    <a:p>
                      <a:pPr algn="just"/>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468121"/>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Prescrição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664863887"/>
              </p:ext>
            </p:extLst>
          </p:nvPr>
        </p:nvGraphicFramePr>
        <p:xfrm>
          <a:off x="231590" y="1387475"/>
          <a:ext cx="8714709" cy="5334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Prescrição intercorrente</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11-A</a:t>
                      </a:r>
                      <a:r>
                        <a:rPr lang="pt-BR" sz="2200" b="0" i="0" u="none" strike="noStrike" baseline="0" dirty="0" smtClean="0">
                          <a:solidFill>
                            <a:srgbClr val="000000"/>
                          </a:solidFill>
                          <a:latin typeface="Calibri" panose="020F0502020204030204" pitchFamily="34" charset="0"/>
                        </a:rPr>
                        <a:t>. </a:t>
                      </a:r>
                      <a:r>
                        <a:rPr lang="pt-BR" sz="2200" b="1" i="0" u="none" strike="noStrike" baseline="0" dirty="0" smtClean="0">
                          <a:solidFill>
                            <a:srgbClr val="000000"/>
                          </a:solidFill>
                          <a:latin typeface="Calibri" panose="020F0502020204030204" pitchFamily="34" charset="0"/>
                        </a:rPr>
                        <a:t>Ocorre a prescrição intercorrente no processo do trabalho </a:t>
                      </a:r>
                      <a:r>
                        <a:rPr lang="pt-BR" sz="2200" b="0" i="0" u="none" strike="noStrike" baseline="0" dirty="0" smtClean="0">
                          <a:solidFill>
                            <a:srgbClr val="000000"/>
                          </a:solidFill>
                          <a:latin typeface="Calibri" panose="020F0502020204030204" pitchFamily="34" charset="0"/>
                        </a:rPr>
                        <a:t>no </a:t>
                      </a:r>
                      <a:r>
                        <a:rPr lang="pt-BR" sz="2200" b="1" i="0" u="none" strike="noStrike" baseline="0" dirty="0" smtClean="0">
                          <a:solidFill>
                            <a:srgbClr val="000000"/>
                          </a:solidFill>
                          <a:latin typeface="Calibri" panose="020F0502020204030204" pitchFamily="34" charset="0"/>
                        </a:rPr>
                        <a:t>prazo de dois anos</a:t>
                      </a:r>
                      <a:r>
                        <a:rPr lang="pt-BR" sz="2200" b="0" i="0" u="none" strike="noStrike" baseline="0" dirty="0" smtClean="0">
                          <a:solidFill>
                            <a:srgbClr val="000000"/>
                          </a:solidFill>
                          <a:latin typeface="Calibri" panose="020F0502020204030204" pitchFamily="34" charset="0"/>
                        </a:rPr>
                        <a:t>. </a:t>
                      </a:r>
                    </a:p>
                    <a:p>
                      <a:pPr algn="just"/>
                      <a:r>
                        <a:rPr lang="pt-BR" sz="2200" b="0" i="0" u="none" strike="noStrike" baseline="0" dirty="0" smtClean="0">
                          <a:solidFill>
                            <a:srgbClr val="000000"/>
                          </a:solidFill>
                          <a:latin typeface="Calibri" panose="020F0502020204030204" pitchFamily="34" charset="0"/>
                        </a:rPr>
                        <a:t>§ 1o A fluência do prazo prescricional intercorrente inicia-se quando o exequente deixa de cumprir determinação judicial no curso da execução. </a:t>
                      </a:r>
                    </a:p>
                    <a:p>
                      <a:pPr algn="just"/>
                      <a:r>
                        <a:rPr lang="pt-BR" sz="2200" b="0" i="0" u="none" strike="noStrike" baseline="0" dirty="0" smtClean="0">
                          <a:solidFill>
                            <a:srgbClr val="000000"/>
                          </a:solidFill>
                          <a:latin typeface="Calibri" panose="020F0502020204030204" pitchFamily="34" charset="0"/>
                        </a:rPr>
                        <a:t>§ 2o A declaração da prescrição intercorrente pode ser requerida ou declarada de ofício em qualquer grau de jurisdição.</a:t>
                      </a:r>
                      <a:r>
                        <a:rPr lang="pt-BR" sz="2400" b="0" i="0" u="none" strike="noStrike" baseline="0" dirty="0" smtClean="0">
                          <a:solidFill>
                            <a:srgbClr val="000000"/>
                          </a:solidFill>
                          <a:latin typeface="Calibri" panose="020F0502020204030204" pitchFamily="34" charset="0"/>
                        </a:rPr>
                        <a:t> </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1527519"/>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998613"/>
              </p:ext>
            </p:extLst>
          </p:nvPr>
        </p:nvGraphicFramePr>
        <p:xfrm>
          <a:off x="231590" y="1387475"/>
          <a:ext cx="8714709" cy="42367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Multa pela ausência de registro do empregado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47 </a:t>
                      </a:r>
                      <a:r>
                        <a:rPr lang="pt-BR" sz="2200" b="0" i="0" u="none" strike="noStrike" baseline="0" dirty="0" smtClean="0">
                          <a:solidFill>
                            <a:srgbClr val="000000"/>
                          </a:solidFill>
                          <a:latin typeface="Calibri" panose="020F0502020204030204" pitchFamily="34" charset="0"/>
                        </a:rPr>
                        <a:t>- A empresa que mantiver empregado não registrado nos termos do art. 41 e seu parágrafo único, incorrerá na multa de valor igual a </a:t>
                      </a:r>
                      <a:r>
                        <a:rPr lang="pt-BR" sz="2200" b="1" i="0" u="none" strike="noStrike" baseline="0" dirty="0" smtClean="0">
                          <a:solidFill>
                            <a:srgbClr val="000000"/>
                          </a:solidFill>
                          <a:latin typeface="Calibri" panose="020F0502020204030204" pitchFamily="34" charset="0"/>
                        </a:rPr>
                        <a:t>1 (um) salário-mínimo regional</a:t>
                      </a:r>
                      <a:r>
                        <a:rPr lang="pt-BR" sz="2200" b="0" i="0" u="none" strike="noStrike" baseline="0" dirty="0" smtClean="0">
                          <a:solidFill>
                            <a:srgbClr val="000000"/>
                          </a:solidFill>
                          <a:latin typeface="Calibri" panose="020F0502020204030204" pitchFamily="34" charset="0"/>
                        </a:rPr>
                        <a:t>, por empregado não registrado, acrescido de igual valor em cada reincidência. 	</a:t>
                      </a:r>
                    </a:p>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47</a:t>
                      </a:r>
                      <a:r>
                        <a:rPr lang="pt-BR" sz="2200" b="0" i="0" u="none" strike="noStrike" baseline="0" dirty="0" smtClean="0">
                          <a:solidFill>
                            <a:srgbClr val="000000"/>
                          </a:solidFill>
                          <a:latin typeface="Calibri" panose="020F0502020204030204" pitchFamily="34" charset="0"/>
                        </a:rPr>
                        <a:t>. O empregador que mantiver empregado não registrado nos termos do art. 41 desta Consolidação ficará sujeito a multa no valor de </a:t>
                      </a:r>
                      <a:r>
                        <a:rPr lang="pt-BR" sz="2200" b="1" i="0" u="none" strike="noStrike" baseline="0" dirty="0" smtClean="0">
                          <a:solidFill>
                            <a:srgbClr val="000000"/>
                          </a:solidFill>
                          <a:latin typeface="Calibri" panose="020F0502020204030204" pitchFamily="34" charset="0"/>
                        </a:rPr>
                        <a:t>R$ 3.000,00 (três mil reais</a:t>
                      </a:r>
                      <a:r>
                        <a:rPr lang="pt-BR" sz="2200" b="0" i="0" u="none" strike="noStrike" baseline="0" dirty="0" smtClean="0">
                          <a:solidFill>
                            <a:srgbClr val="000000"/>
                          </a:solidFill>
                          <a:latin typeface="Calibri" panose="020F0502020204030204" pitchFamily="34" charset="0"/>
                        </a:rPr>
                        <a:t>) por empregado não registrado, acrescido de igual valor em cada reincidência.</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86424462"/>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155</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231590" y="1387475"/>
          <a:ext cx="8714709" cy="42367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Multa pela ausência de registro do empregado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47</a:t>
                      </a:r>
                      <a:r>
                        <a:rPr lang="pt-BR" sz="2200" b="0" i="0" u="none" strike="noStrike" baseline="0" dirty="0" smtClean="0">
                          <a:solidFill>
                            <a:srgbClr val="000000"/>
                          </a:solidFill>
                          <a:latin typeface="Calibri" panose="020F0502020204030204" pitchFamily="34" charset="0"/>
                        </a:rPr>
                        <a:t>. O empregador que mantiver empregado não registrado nos termos do art. 41 desta Consolidação ficará sujeito a multa no valor de </a:t>
                      </a:r>
                      <a:r>
                        <a:rPr lang="pt-BR" sz="2200" b="1" i="0" u="none" strike="noStrike" baseline="0" dirty="0" smtClean="0">
                          <a:solidFill>
                            <a:srgbClr val="000000"/>
                          </a:solidFill>
                          <a:latin typeface="Calibri" panose="020F0502020204030204" pitchFamily="34" charset="0"/>
                        </a:rPr>
                        <a:t>R$ 3.000,00 (três mil reais</a:t>
                      </a:r>
                      <a:r>
                        <a:rPr lang="pt-BR" sz="2200" b="0" i="0" u="none" strike="noStrike" baseline="0" dirty="0" smtClean="0">
                          <a:solidFill>
                            <a:srgbClr val="000000"/>
                          </a:solidFill>
                          <a:latin typeface="Calibri" panose="020F0502020204030204" pitchFamily="34" charset="0"/>
                        </a:rPr>
                        <a:t>) por empregado não registrado, acrescido de igual valor em cada reincidência.</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r>
                        <a:rPr lang="pt-BR" sz="1600" dirty="0" smtClean="0"/>
                        <a:t>O que mudou: </a:t>
                      </a:r>
                      <a:r>
                        <a:rPr lang="pt-BR" sz="1600" dirty="0" smtClean="0">
                          <a:solidFill>
                            <a:srgbClr val="FF0000"/>
                          </a:solidFill>
                        </a:rPr>
                        <a:t>O</a:t>
                      </a:r>
                      <a:r>
                        <a:rPr lang="pt-BR" sz="1600" baseline="0" dirty="0" smtClean="0">
                          <a:solidFill>
                            <a:srgbClr val="FF0000"/>
                          </a:solidFill>
                        </a:rPr>
                        <a:t> art. 41 diz como (livros, fichas, sist. eletrônico...) e o que (qualificação, férias, acidentes...)</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43323657"/>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623178273"/>
              </p:ext>
            </p:extLst>
          </p:nvPr>
        </p:nvGraphicFramePr>
        <p:xfrm>
          <a:off x="231590" y="1387475"/>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Multa pela ausência de registro do empregado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 1o Especificamente quanto à infração a que se refere o </a:t>
                      </a:r>
                      <a:r>
                        <a:rPr lang="pt-BR" sz="2200" b="1" i="0" u="none" strike="noStrike" baseline="0" dirty="0" smtClean="0">
                          <a:solidFill>
                            <a:srgbClr val="000000"/>
                          </a:solidFill>
                          <a:latin typeface="Calibri" panose="020F0502020204030204" pitchFamily="34" charset="0"/>
                        </a:rPr>
                        <a:t>caput </a:t>
                      </a:r>
                      <a:r>
                        <a:rPr lang="pt-BR" sz="2200" b="0" i="0" u="none" strike="noStrike" baseline="0" dirty="0" smtClean="0">
                          <a:solidFill>
                            <a:srgbClr val="000000"/>
                          </a:solidFill>
                          <a:latin typeface="Calibri" panose="020F0502020204030204" pitchFamily="34" charset="0"/>
                        </a:rPr>
                        <a:t>deste artigo, o valor final da multa aplicada será de </a:t>
                      </a:r>
                      <a:r>
                        <a:rPr lang="pt-BR" sz="2200" b="1" i="0" u="none" strike="noStrike" baseline="0" dirty="0" smtClean="0">
                          <a:solidFill>
                            <a:srgbClr val="000000"/>
                          </a:solidFill>
                          <a:latin typeface="Calibri" panose="020F0502020204030204" pitchFamily="34" charset="0"/>
                        </a:rPr>
                        <a:t>R$ 800,00 (oitocentos reais) por empregado </a:t>
                      </a:r>
                      <a:r>
                        <a:rPr lang="pt-BR" sz="2200" b="0" i="0" u="none" strike="noStrike" baseline="0" dirty="0" smtClean="0">
                          <a:solidFill>
                            <a:srgbClr val="000000"/>
                          </a:solidFill>
                          <a:latin typeface="Calibri" panose="020F0502020204030204" pitchFamily="34" charset="0"/>
                        </a:rPr>
                        <a:t>não registrado, </a:t>
                      </a:r>
                      <a:r>
                        <a:rPr lang="pt-BR" sz="2200" b="1" i="0" u="none" strike="noStrike" baseline="0" dirty="0" smtClean="0">
                          <a:solidFill>
                            <a:srgbClr val="000000"/>
                          </a:solidFill>
                          <a:latin typeface="Calibri" panose="020F0502020204030204" pitchFamily="34" charset="0"/>
                        </a:rPr>
                        <a:t>quando se tratar de microempresa ou empresa de pequeno porte</a:t>
                      </a:r>
                      <a:r>
                        <a:rPr lang="pt-BR" sz="2200" b="0" i="0" u="none" strike="noStrike" baseline="0" dirty="0" smtClean="0">
                          <a:solidFill>
                            <a:srgbClr val="000000"/>
                          </a:solidFill>
                          <a:latin typeface="Calibri" panose="020F0502020204030204" pitchFamily="34" charset="0"/>
                        </a:rPr>
                        <a:t>. </a:t>
                      </a:r>
                    </a:p>
                    <a:p>
                      <a:pPr algn="just"/>
                      <a:r>
                        <a:rPr lang="pt-BR" sz="2200" b="0" i="0" u="none" strike="noStrike" baseline="0" dirty="0" smtClean="0">
                          <a:solidFill>
                            <a:srgbClr val="000000"/>
                          </a:solidFill>
                          <a:latin typeface="Calibri" panose="020F0502020204030204" pitchFamily="34" charset="0"/>
                        </a:rPr>
                        <a:t>§ 2o A infração de que trata o </a:t>
                      </a:r>
                      <a:r>
                        <a:rPr lang="pt-BR" sz="2200" b="0" i="1" u="none" strike="noStrike" baseline="0" dirty="0" smtClean="0">
                          <a:solidFill>
                            <a:srgbClr val="000000"/>
                          </a:solidFill>
                          <a:latin typeface="Calibri" panose="020F0502020204030204" pitchFamily="34" charset="0"/>
                        </a:rPr>
                        <a:t>caput </a:t>
                      </a:r>
                      <a:r>
                        <a:rPr lang="pt-BR" sz="2200" b="0" i="0" u="none" strike="noStrike" baseline="0" dirty="0" smtClean="0">
                          <a:solidFill>
                            <a:srgbClr val="000000"/>
                          </a:solidFill>
                          <a:latin typeface="Calibri" panose="020F0502020204030204" pitchFamily="34" charset="0"/>
                        </a:rPr>
                        <a:t>deste artigo constitui exceção ao critério da dupla visita.</a:t>
                      </a:r>
                      <a:endParaRPr lang="pt-BR" sz="24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3015403"/>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157</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231590" y="1387475"/>
          <a:ext cx="8714709" cy="4572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Multa pela não informação de dados complementares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400" b="1" i="0" u="none" strike="noStrike" baseline="0" dirty="0" smtClean="0">
                          <a:solidFill>
                            <a:srgbClr val="000000"/>
                          </a:solidFill>
                          <a:latin typeface="Calibri" panose="020F0502020204030204" pitchFamily="34" charset="0"/>
                        </a:rPr>
                        <a:t>Art. 47-A</a:t>
                      </a:r>
                      <a:r>
                        <a:rPr lang="pt-BR" sz="2400" b="0" i="0" u="none" strike="noStrike" baseline="0" dirty="0" smtClean="0">
                          <a:solidFill>
                            <a:srgbClr val="000000"/>
                          </a:solidFill>
                          <a:latin typeface="Calibri" panose="020F0502020204030204" pitchFamily="34" charset="0"/>
                        </a:rPr>
                        <a:t>. Na hipótese de não serem informados os dados a que se refere o parágrafo único do art. 41 desta Consolidação, o empregador ficará sujeito à multa de R$ 600,00 (seiscentos reais) por empregado prejudicado. 	</a:t>
                      </a:r>
                    </a:p>
                  </a:txBody>
                  <a:tcPr/>
                </a:tc>
              </a:tr>
              <a:tr h="116875">
                <a:tc gridSpan="2">
                  <a:txBody>
                    <a:bodyPr/>
                    <a:lstStyle/>
                    <a:p>
                      <a:pPr marL="0" indent="0" algn="just">
                        <a:buNone/>
                      </a:pPr>
                      <a:r>
                        <a:rPr lang="pt-BR" sz="1600" dirty="0" smtClean="0"/>
                        <a:t>O que mudou: </a:t>
                      </a:r>
                      <a:r>
                        <a:rPr lang="pt-BR" sz="1600" dirty="0" smtClean="0">
                          <a:solidFill>
                            <a:srgbClr val="FF0000"/>
                          </a:solidFill>
                          <a:latin typeface="Calibri" panose="020F0502020204030204" pitchFamily="34" charset="0"/>
                        </a:rPr>
                        <a:t>Parágrafo único do art. 41 - Além da qualificação civil ou profissional de cada trabalhador, deverão ser anotados todos os dados relativos à sua admissão no emprego, duração e efetividade do trabalho, a férias, acidentes e demais circunstâncias que interessem à proteção do trabalhador.</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3652772"/>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57339478"/>
              </p:ext>
            </p:extLst>
          </p:nvPr>
        </p:nvGraphicFramePr>
        <p:xfrm>
          <a:off x="231590" y="1387475"/>
          <a:ext cx="8714709" cy="50292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Reajuste das multas administrativas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634 </a:t>
                      </a:r>
                      <a:r>
                        <a:rPr lang="pt-BR" sz="2200" b="0" i="0" u="none" strike="noStrike" baseline="0" dirty="0" smtClean="0">
                          <a:solidFill>
                            <a:srgbClr val="000000"/>
                          </a:solidFill>
                          <a:latin typeface="Calibri" panose="020F0502020204030204" pitchFamily="34" charset="0"/>
                        </a:rPr>
                        <a:t>- Na falta de disposição especial, a imposição das multas incumbe às autoridades regionais competentes em matéria de trabalho, na forma estabelecida por este Título. </a:t>
                      </a:r>
                    </a:p>
                    <a:p>
                      <a:pPr algn="just"/>
                      <a:r>
                        <a:rPr lang="pt-BR" sz="2200" b="0" i="0" u="none" strike="noStrike" baseline="0" dirty="0" smtClean="0">
                          <a:solidFill>
                            <a:srgbClr val="FF0000"/>
                          </a:solidFill>
                          <a:latin typeface="Calibri" panose="020F0502020204030204" pitchFamily="34" charset="0"/>
                        </a:rPr>
                        <a:t>Parágrafo único</a:t>
                      </a:r>
                      <a:r>
                        <a:rPr lang="pt-BR" sz="2200" b="0" i="0" u="none" strike="noStrike" baseline="0" dirty="0" smtClean="0">
                          <a:solidFill>
                            <a:srgbClr val="000000"/>
                          </a:solidFill>
                          <a:latin typeface="Calibri" panose="020F0502020204030204" pitchFamily="34" charset="0"/>
                        </a:rPr>
                        <a:t> - A aplicação da multa não eximirá o infrator da responsabilidade em que incorrer por infração das leis penais.</a:t>
                      </a:r>
                      <a:r>
                        <a:rPr lang="pt-BR" sz="1800" b="0" i="0" u="none" strike="noStrike" baseline="0" dirty="0" smtClean="0">
                          <a:solidFill>
                            <a:srgbClr val="000000"/>
                          </a:solidFill>
                          <a:latin typeface="Calibri" panose="020F0502020204030204" pitchFamily="34" charset="0"/>
                        </a:rPr>
                        <a:t>	</a:t>
                      </a:r>
                    </a:p>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634 </a:t>
                      </a:r>
                      <a:r>
                        <a:rPr lang="pt-BR" sz="2200" b="0" i="0" u="none" strike="noStrike" baseline="0" dirty="0" smtClean="0">
                          <a:solidFill>
                            <a:srgbClr val="000000"/>
                          </a:solidFill>
                          <a:latin typeface="Calibri" panose="020F0502020204030204" pitchFamily="34" charset="0"/>
                        </a:rPr>
                        <a:t>- Na falta de disposição especial, a imposição das multas incumbe às autoridades regionais competentes em matéria de trabalho, na forma estabelecida por este Título. </a:t>
                      </a:r>
                    </a:p>
                    <a:p>
                      <a:pPr algn="just"/>
                      <a:r>
                        <a:rPr lang="pt-BR" sz="2200" b="0" i="0" u="none" strike="noStrike" baseline="0" dirty="0" smtClean="0">
                          <a:solidFill>
                            <a:srgbClr val="FF0000"/>
                          </a:solidFill>
                          <a:latin typeface="Calibri" panose="020F0502020204030204" pitchFamily="34" charset="0"/>
                        </a:rPr>
                        <a:t>§ 1º</a:t>
                      </a:r>
                      <a:r>
                        <a:rPr lang="pt-BR" sz="2200" b="0" i="0" u="none" strike="noStrike" baseline="0" dirty="0" smtClean="0">
                          <a:solidFill>
                            <a:srgbClr val="000000"/>
                          </a:solidFill>
                          <a:latin typeface="Calibri" panose="020F0502020204030204" pitchFamily="34" charset="0"/>
                        </a:rPr>
                        <a:t> - A aplicação da multa não eximirá o infrator da responsabilidade em que incorrer por infração das leis penais.</a:t>
                      </a:r>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just">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4247321"/>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fiscalização do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159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026102023"/>
              </p:ext>
            </p:extLst>
          </p:nvPr>
        </p:nvGraphicFramePr>
        <p:xfrm>
          <a:off x="231590" y="1387475"/>
          <a:ext cx="8714709" cy="45415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Reajuste das multas administrativas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endParaRPr lang="pt-BR" sz="18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634 [...]</a:t>
                      </a:r>
                    </a:p>
                    <a:p>
                      <a:pPr algn="just"/>
                      <a:endParaRPr lang="pt-BR" sz="2400" b="0" i="0" u="none" strike="noStrike" baseline="0" dirty="0" smtClean="0">
                        <a:solidFill>
                          <a:srgbClr val="000000"/>
                        </a:solidFill>
                        <a:latin typeface="Calibri" panose="020F0502020204030204" pitchFamily="34" charset="0"/>
                      </a:endParaRPr>
                    </a:p>
                    <a:p>
                      <a:pPr algn="just"/>
                      <a:r>
                        <a:rPr lang="pt-BR" sz="2400" b="0" i="0" u="none" strike="noStrike" baseline="0" dirty="0" smtClean="0">
                          <a:solidFill>
                            <a:srgbClr val="FF0000"/>
                          </a:solidFill>
                          <a:latin typeface="Calibri" panose="020F0502020204030204" pitchFamily="34" charset="0"/>
                        </a:rPr>
                        <a:t>§ 2º</a:t>
                      </a:r>
                      <a:r>
                        <a:rPr lang="pt-BR" sz="2400" b="0" i="0" u="none" strike="noStrike" baseline="0" dirty="0" smtClean="0">
                          <a:solidFill>
                            <a:srgbClr val="000000"/>
                          </a:solidFill>
                          <a:latin typeface="Calibri" panose="020F0502020204030204" pitchFamily="34" charset="0"/>
                        </a:rPr>
                        <a:t> Os valores das multas administrativas expressos em moeda corrente serão reajustados anualmente pela Taxa Referencial (TR), divulgada pelo Banco Central do Brasil, ou pelo índice que vier a substituí-lo.</a:t>
                      </a:r>
                    </a:p>
                  </a:txBody>
                  <a:tcPr/>
                </a:tc>
              </a:tr>
              <a:tr h="116875">
                <a:tc gridSpan="2">
                  <a:txBody>
                    <a:bodyPr/>
                    <a:lstStyle/>
                    <a:p>
                      <a:pPr marL="0" indent="0" algn="just">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3533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78250236"/>
              </p:ext>
            </p:extLst>
          </p:nvPr>
        </p:nvGraphicFramePr>
        <p:xfrm>
          <a:off x="285720" y="1569960"/>
          <a:ext cx="8501122" cy="46024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Jornada </a:t>
                      </a:r>
                      <a:r>
                        <a:rPr lang="pt-BR" sz="2600" i="1" dirty="0" smtClean="0"/>
                        <a:t>In </a:t>
                      </a:r>
                      <a:r>
                        <a:rPr lang="pt-BR" sz="2600" i="1" dirty="0" err="1" smtClean="0"/>
                        <a:t>Itinere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000" kern="1200" dirty="0" smtClean="0">
                          <a:solidFill>
                            <a:srgbClr val="FF0000"/>
                          </a:solidFill>
                          <a:latin typeface="+mn-lt"/>
                          <a:ea typeface="+mn-ea"/>
                          <a:cs typeface="+mn-cs"/>
                        </a:rPr>
                        <a:t>§ 3º Poderão ser fixados, para as microempresas e empresas de pequeno porte, por meio de acordo ou convenção coletiva, em caso de transporte fornecido pelo empregador, em local de difícil acesso ou não servido por transporte público, o tempo médio despendido pelo empregado, bem como a forma e a natureza da remuneração.</a:t>
                      </a:r>
                      <a:r>
                        <a:rPr lang="pt-BR" sz="2000" kern="1200" dirty="0" smtClean="0">
                          <a:solidFill>
                            <a:schemeClr val="dk1"/>
                          </a:solidFill>
                          <a:latin typeface="+mn-lt"/>
                          <a:ea typeface="+mn-ea"/>
                          <a:cs typeface="+mn-cs"/>
                        </a:rPr>
                        <a:t> </a:t>
                      </a:r>
                      <a:r>
                        <a:rPr lang="pt-BR" sz="1800" i="1" kern="1200" dirty="0" smtClean="0">
                          <a:solidFill>
                            <a:schemeClr val="dk1"/>
                          </a:solidFill>
                          <a:latin typeface="+mn-lt"/>
                          <a:ea typeface="+mn-ea"/>
                          <a:cs typeface="+mn-cs"/>
                        </a:rPr>
                        <a:t>(Incluído pela Lei Complementar nº 123, de 2006) </a:t>
                      </a:r>
                      <a:endParaRPr lang="pt-BR" sz="1600" dirty="0"/>
                    </a:p>
                  </a:txBody>
                  <a:tcPr/>
                </a:tc>
                <a:tc>
                  <a:txBody>
                    <a:bodyPr/>
                    <a:lstStyle/>
                    <a:p>
                      <a:pPr algn="just"/>
                      <a:r>
                        <a:rPr lang="pt-BR" sz="2200" b="0" dirty="0" smtClean="0">
                          <a:solidFill>
                            <a:srgbClr val="FF0000"/>
                          </a:solidFill>
                        </a:rPr>
                        <a:t>§ 3º REVOGADO</a:t>
                      </a:r>
                      <a:endParaRPr lang="pt-BR" sz="2200" b="0" dirty="0">
                        <a:solidFill>
                          <a:srgbClr val="FF0000"/>
                        </a:solidFill>
                      </a:endParaRPr>
                    </a:p>
                  </a:txBody>
                  <a:tcPr/>
                </a:tc>
              </a:tr>
              <a:tr h="116875">
                <a:tc gridSpan="2">
                  <a:txBody>
                    <a:bodyPr/>
                    <a:lstStyle/>
                    <a:p>
                      <a:pPr marL="0" indent="0" algn="l">
                        <a:buNone/>
                      </a:pP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3432506"/>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653774848"/>
              </p:ext>
            </p:extLst>
          </p:nvPr>
        </p:nvGraphicFramePr>
        <p:xfrm>
          <a:off x="214282" y="1285860"/>
          <a:ext cx="8714709" cy="5334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Negociação direta entre empregado </a:t>
                      </a:r>
                      <a:r>
                        <a:rPr kumimoji="0" lang="pt-BR" sz="2600" b="1" i="0" u="sng" strike="noStrike" kern="1200" cap="none" spc="0" normalizeH="0" baseline="0" noProof="0" dirty="0" err="1" smtClean="0">
                          <a:ln>
                            <a:noFill/>
                          </a:ln>
                          <a:solidFill>
                            <a:prstClr val="white"/>
                          </a:solidFill>
                          <a:effectLst/>
                          <a:uLnTx/>
                          <a:uFillTx/>
                          <a:latin typeface="+mn-lt"/>
                        </a:rPr>
                        <a:t>hipersuficiente</a:t>
                      </a:r>
                      <a:r>
                        <a:rPr kumimoji="0" lang="pt-BR" sz="2600" b="1" i="0" u="none" strike="noStrike" kern="1200" cap="none" spc="0" normalizeH="0" baseline="0" noProof="0" dirty="0" smtClean="0">
                          <a:ln>
                            <a:noFill/>
                          </a:ln>
                          <a:solidFill>
                            <a:prstClr val="white"/>
                          </a:solidFill>
                          <a:effectLst/>
                          <a:uLnTx/>
                          <a:uFillTx/>
                          <a:latin typeface="+mn-lt"/>
                        </a:rPr>
                        <a:t> e empregador</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444 </a:t>
                      </a:r>
                      <a:r>
                        <a:rPr lang="pt-BR" sz="2400" b="0" i="0" u="none" strike="noStrike" baseline="0" dirty="0" smtClean="0">
                          <a:solidFill>
                            <a:srgbClr val="000000"/>
                          </a:solidFill>
                          <a:latin typeface="Calibri" panose="020F0502020204030204" pitchFamily="34" charset="0"/>
                        </a:rPr>
                        <a:t>- As relações contratuais de trabalho podem ser objeto de livre estipulação das partes interessadas em tudo quanto não contravenha às disposições de proteção ao trabalho, aos contratos coletivos que lhes sejam aplicáveis e às decisões das autoridades competentes.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FF0000"/>
                          </a:solidFill>
                          <a:latin typeface="Calibri" panose="020F0502020204030204" pitchFamily="34" charset="0"/>
                        </a:rPr>
                        <a:t>Art. 444 (Sem alterações)</a:t>
                      </a:r>
                    </a:p>
                    <a:p>
                      <a:pPr algn="just"/>
                      <a:r>
                        <a:rPr lang="pt-BR" sz="1900" b="0" i="0" u="none" strike="noStrike" baseline="0" dirty="0" smtClean="0">
                          <a:solidFill>
                            <a:srgbClr val="000000"/>
                          </a:solidFill>
                          <a:latin typeface="Calibri" panose="020F0502020204030204" pitchFamily="34" charset="0"/>
                        </a:rPr>
                        <a:t>Parágrafo único. A livre estipulação a que se refere o </a:t>
                      </a:r>
                      <a:r>
                        <a:rPr lang="pt-BR" sz="1900" b="0" i="1" u="none" strike="noStrike" baseline="0" dirty="0" smtClean="0">
                          <a:solidFill>
                            <a:srgbClr val="000000"/>
                          </a:solidFill>
                          <a:latin typeface="Calibri" panose="020F0502020204030204" pitchFamily="34" charset="0"/>
                        </a:rPr>
                        <a:t>caput </a:t>
                      </a:r>
                      <a:r>
                        <a:rPr lang="pt-BR" sz="1900" b="0" i="0" u="none" strike="noStrike" baseline="0" dirty="0" smtClean="0">
                          <a:solidFill>
                            <a:srgbClr val="000000"/>
                          </a:solidFill>
                          <a:latin typeface="Calibri" panose="020F0502020204030204" pitchFamily="34" charset="0"/>
                        </a:rPr>
                        <a:t>deste artigo aplica-se às </a:t>
                      </a:r>
                      <a:r>
                        <a:rPr lang="pt-BR" sz="1900" b="1" i="0" u="none" strike="noStrike" baseline="0" dirty="0" smtClean="0">
                          <a:solidFill>
                            <a:srgbClr val="000000"/>
                          </a:solidFill>
                          <a:latin typeface="Calibri" panose="020F0502020204030204" pitchFamily="34" charset="0"/>
                        </a:rPr>
                        <a:t>hipóteses previstas no art. 611-A </a:t>
                      </a:r>
                      <a:r>
                        <a:rPr lang="pt-BR" sz="1900" b="0" i="0" u="none" strike="noStrike" baseline="0" dirty="0" smtClean="0">
                          <a:solidFill>
                            <a:srgbClr val="000000"/>
                          </a:solidFill>
                          <a:latin typeface="Calibri" panose="020F0502020204030204" pitchFamily="34" charset="0"/>
                        </a:rPr>
                        <a:t>desta Consolidação, com a mesma eficácia legal e </a:t>
                      </a:r>
                      <a:r>
                        <a:rPr lang="pt-BR" sz="1900" b="1" i="0" u="none" strike="noStrike" baseline="0" dirty="0" smtClean="0">
                          <a:solidFill>
                            <a:srgbClr val="000000"/>
                          </a:solidFill>
                          <a:latin typeface="Calibri" panose="020F0502020204030204" pitchFamily="34" charset="0"/>
                        </a:rPr>
                        <a:t>preponderância sobre os instrumentos coletivos</a:t>
                      </a:r>
                      <a:r>
                        <a:rPr lang="pt-BR" sz="1900" b="0" i="0" u="none" strike="noStrike" baseline="0" dirty="0" smtClean="0">
                          <a:solidFill>
                            <a:srgbClr val="000000"/>
                          </a:solidFill>
                          <a:latin typeface="Calibri" panose="020F0502020204030204" pitchFamily="34" charset="0"/>
                        </a:rPr>
                        <a:t>, no caso de </a:t>
                      </a:r>
                      <a:r>
                        <a:rPr lang="pt-BR" sz="1900" b="1" i="0" u="none" strike="noStrike" baseline="0" dirty="0" smtClean="0">
                          <a:solidFill>
                            <a:srgbClr val="000000"/>
                          </a:solidFill>
                          <a:latin typeface="Calibri" panose="020F0502020204030204" pitchFamily="34" charset="0"/>
                        </a:rPr>
                        <a:t>empregado portador de diploma de nível superior e que perceba salário mensal igual ou superior a duas vezes o limite máximo dos benefícios do Regime Geral de Previdência Social</a:t>
                      </a:r>
                      <a:r>
                        <a:rPr lang="pt-BR" sz="1900" b="0" i="0" u="none" strike="noStrike" baseline="0" dirty="0" smtClean="0">
                          <a:solidFill>
                            <a:srgbClr val="000000"/>
                          </a:solidFill>
                          <a:latin typeface="Calibri" panose="020F0502020204030204" pitchFamily="34" charset="0"/>
                        </a:rPr>
                        <a:t>.</a:t>
                      </a:r>
                      <a:r>
                        <a:rPr lang="pt-BR" sz="2000" b="0" i="0" u="none" strike="noStrike" baseline="0" dirty="0" smtClean="0">
                          <a:solidFill>
                            <a:srgbClr val="000000"/>
                          </a:solidFill>
                          <a:latin typeface="Calibri" panose="020F0502020204030204" pitchFamily="34" charset="0"/>
                        </a:rPr>
                        <a:t> </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Ver </a:t>
                      </a:r>
                      <a:r>
                        <a:rPr lang="pt-BR" sz="1600" baseline="0" dirty="0" smtClean="0">
                          <a:solidFill>
                            <a:srgbClr val="FF0000"/>
                          </a:solidFill>
                        </a:rPr>
                        <a:t> também o art. 507-A</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1036957"/>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18876955"/>
              </p:ext>
            </p:extLst>
          </p:nvPr>
        </p:nvGraphicFramePr>
        <p:xfrm>
          <a:off x="231590" y="1387475"/>
          <a:ext cx="8714709" cy="53644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sujeitas à negociação coletiva com prevalência sobre a lei.</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000" b="1" i="0" u="none" strike="noStrike" baseline="0" dirty="0" smtClean="0">
                          <a:solidFill>
                            <a:srgbClr val="000000"/>
                          </a:solidFill>
                          <a:latin typeface="Calibri" panose="020F0502020204030204" pitchFamily="34" charset="0"/>
                        </a:rPr>
                        <a:t>Art. 611-A</a:t>
                      </a:r>
                      <a:r>
                        <a:rPr lang="pt-BR" sz="2000" b="0" i="0" u="none" strike="noStrike" baseline="0" dirty="0" smtClean="0">
                          <a:solidFill>
                            <a:srgbClr val="000000"/>
                          </a:solidFill>
                          <a:latin typeface="Calibri" panose="020F0502020204030204" pitchFamily="34" charset="0"/>
                        </a:rPr>
                        <a:t>. </a:t>
                      </a:r>
                      <a:r>
                        <a:rPr lang="pt-BR" sz="2000" b="1" i="0" u="none" strike="noStrike" baseline="0" dirty="0" smtClean="0">
                          <a:solidFill>
                            <a:srgbClr val="000000"/>
                          </a:solidFill>
                          <a:latin typeface="Calibri" panose="020F0502020204030204" pitchFamily="34" charset="0"/>
                        </a:rPr>
                        <a:t>A convenção coletiva e o acordo coletivo de trabalho, </a:t>
                      </a:r>
                      <a:r>
                        <a:rPr lang="pt-BR" sz="2000" b="1" i="0" u="none" strike="noStrike" baseline="0" dirty="0" smtClean="0">
                          <a:solidFill>
                            <a:srgbClr val="FF0000"/>
                          </a:solidFill>
                          <a:latin typeface="Calibri" panose="020F0502020204030204" pitchFamily="34" charset="0"/>
                        </a:rPr>
                        <a:t>observados os incisos III e VI do caput do art. 8º da Constituição Federal,  </a:t>
                      </a:r>
                      <a:r>
                        <a:rPr lang="pt-BR" sz="2000" b="1" i="0" u="none" strike="noStrike" baseline="0" dirty="0" smtClean="0">
                          <a:solidFill>
                            <a:srgbClr val="000000"/>
                          </a:solidFill>
                          <a:latin typeface="Calibri" panose="020F0502020204030204" pitchFamily="34" charset="0"/>
                        </a:rPr>
                        <a:t>têm prevalência sobre a lei quando, entre outros, dispuserem sobre</a:t>
                      </a:r>
                      <a:r>
                        <a:rPr lang="pt-BR" sz="2000" b="0" i="0" u="none" strike="noStrike" baseline="0" dirty="0" smtClean="0">
                          <a:solidFill>
                            <a:srgbClr val="000000"/>
                          </a:solidFill>
                          <a:latin typeface="Calibri" panose="020F0502020204030204" pitchFamily="34" charset="0"/>
                        </a:rPr>
                        <a:t>: </a:t>
                      </a:r>
                      <a:r>
                        <a:rPr lang="pt-BR" sz="2000" b="0" i="0" u="none" strike="noStrike" baseline="0" dirty="0" smtClean="0">
                          <a:solidFill>
                            <a:srgbClr val="FF0000"/>
                          </a:solidFill>
                          <a:latin typeface="Calibri" panose="020F0502020204030204" pitchFamily="34" charset="0"/>
                        </a:rPr>
                        <a:t>MP 808</a:t>
                      </a:r>
                    </a:p>
                    <a:p>
                      <a:pPr algn="just"/>
                      <a:r>
                        <a:rPr lang="pt-BR" sz="2000" b="0" i="0" u="none" strike="noStrike" baseline="0" dirty="0" smtClean="0">
                          <a:solidFill>
                            <a:srgbClr val="000000"/>
                          </a:solidFill>
                          <a:latin typeface="Calibri" panose="020F0502020204030204" pitchFamily="34" charset="0"/>
                        </a:rPr>
                        <a:t>I - pacto quanto à </a:t>
                      </a:r>
                      <a:r>
                        <a:rPr lang="pt-BR" sz="2000" b="1" i="0" u="none" strike="noStrike" baseline="0" dirty="0" smtClean="0">
                          <a:solidFill>
                            <a:srgbClr val="000000"/>
                          </a:solidFill>
                          <a:latin typeface="Calibri" panose="020F0502020204030204" pitchFamily="34" charset="0"/>
                        </a:rPr>
                        <a:t>jornada de trabalho</a:t>
                      </a:r>
                      <a:r>
                        <a:rPr lang="pt-BR" sz="2000" b="0" i="0" u="none" strike="noStrike" baseline="0" dirty="0" smtClean="0">
                          <a:solidFill>
                            <a:srgbClr val="000000"/>
                          </a:solidFill>
                          <a:latin typeface="Calibri" panose="020F0502020204030204" pitchFamily="34" charset="0"/>
                        </a:rPr>
                        <a:t>, observados os limites constitucionais; </a:t>
                      </a:r>
                    </a:p>
                    <a:p>
                      <a:pPr algn="just"/>
                      <a:r>
                        <a:rPr lang="pt-BR" sz="2000" b="0" i="0" u="none" strike="noStrike" baseline="0" dirty="0" smtClean="0">
                          <a:solidFill>
                            <a:srgbClr val="000000"/>
                          </a:solidFill>
                          <a:latin typeface="Calibri" panose="020F0502020204030204" pitchFamily="34" charset="0"/>
                        </a:rPr>
                        <a:t>II - </a:t>
                      </a:r>
                      <a:r>
                        <a:rPr lang="pt-BR" sz="2000" b="1" i="0" u="none" strike="noStrike" baseline="0" dirty="0" smtClean="0">
                          <a:solidFill>
                            <a:srgbClr val="000000"/>
                          </a:solidFill>
                          <a:latin typeface="Calibri" panose="020F0502020204030204" pitchFamily="34" charset="0"/>
                        </a:rPr>
                        <a:t>banco de horas anual</a:t>
                      </a:r>
                      <a:r>
                        <a:rPr lang="pt-BR" sz="2000" b="0" i="0" u="none" strike="noStrike" baseline="0" dirty="0" smtClean="0">
                          <a:solidFill>
                            <a:srgbClr val="000000"/>
                          </a:solidFill>
                          <a:latin typeface="Calibri" panose="020F0502020204030204" pitchFamily="34" charset="0"/>
                        </a:rPr>
                        <a:t>; </a:t>
                      </a:r>
                    </a:p>
                    <a:p>
                      <a:pPr algn="just"/>
                      <a:r>
                        <a:rPr lang="pt-BR" sz="2000" b="0" i="0" u="none" strike="noStrike" baseline="0" dirty="0" smtClean="0">
                          <a:solidFill>
                            <a:srgbClr val="000000"/>
                          </a:solidFill>
                          <a:latin typeface="Calibri" panose="020F0502020204030204" pitchFamily="34" charset="0"/>
                        </a:rPr>
                        <a:t>III - </a:t>
                      </a:r>
                      <a:r>
                        <a:rPr lang="pt-BR" sz="2000" b="1" i="0" u="none" strike="noStrike" baseline="0" dirty="0" smtClean="0">
                          <a:solidFill>
                            <a:srgbClr val="000000"/>
                          </a:solidFill>
                          <a:latin typeface="Calibri" panose="020F0502020204030204" pitchFamily="34" charset="0"/>
                        </a:rPr>
                        <a:t>intervalo intrajornada</a:t>
                      </a:r>
                      <a:r>
                        <a:rPr lang="pt-BR" sz="2000" b="0" i="0" u="none" strike="noStrike" baseline="0" dirty="0" smtClean="0">
                          <a:solidFill>
                            <a:srgbClr val="000000"/>
                          </a:solidFill>
                          <a:latin typeface="Calibri" panose="020F0502020204030204" pitchFamily="34" charset="0"/>
                        </a:rPr>
                        <a:t>, respeitado o limite mínimo de trinta minutos para jornadas superiores a seis horas;</a:t>
                      </a:r>
                      <a:r>
                        <a:rPr lang="pt-BR" sz="2200" b="0" i="0" u="none" strike="noStrike" baseline="0" dirty="0" smtClean="0">
                          <a:solidFill>
                            <a:srgbClr val="000000"/>
                          </a:solidFill>
                          <a:latin typeface="Calibri" panose="020F0502020204030204" pitchFamily="34" charset="0"/>
                        </a:rPr>
                        <a:t> </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8558325"/>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860290400"/>
              </p:ext>
            </p:extLst>
          </p:nvPr>
        </p:nvGraphicFramePr>
        <p:xfrm>
          <a:off x="231590" y="1387475"/>
          <a:ext cx="8714709" cy="51968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sujeitas à negociação coletiva com prevalência sobre a lei.</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100" b="0" i="0" u="none" strike="noStrike" baseline="0" dirty="0" smtClean="0">
                          <a:solidFill>
                            <a:srgbClr val="000000"/>
                          </a:solidFill>
                          <a:latin typeface="Calibri" panose="020F0502020204030204" pitchFamily="34" charset="0"/>
                        </a:rPr>
                        <a:t>IV - </a:t>
                      </a:r>
                      <a:r>
                        <a:rPr lang="pt-BR" sz="2100" b="1" i="0" u="none" strike="noStrike" baseline="0" dirty="0" smtClean="0">
                          <a:solidFill>
                            <a:srgbClr val="000000"/>
                          </a:solidFill>
                          <a:latin typeface="Calibri" panose="020F0502020204030204" pitchFamily="34" charset="0"/>
                        </a:rPr>
                        <a:t>adesão ao Programa Seguro-Emprego (PSE)</a:t>
                      </a:r>
                      <a:r>
                        <a:rPr lang="pt-BR" sz="2100" b="0" i="0" u="none" strike="noStrike" baseline="0" dirty="0" smtClean="0">
                          <a:solidFill>
                            <a:srgbClr val="000000"/>
                          </a:solidFill>
                          <a:latin typeface="Calibri" panose="020F0502020204030204" pitchFamily="34" charset="0"/>
                        </a:rPr>
                        <a:t>, de que trata a Lei nº 13.189, de 19 de novembro de 2015; </a:t>
                      </a:r>
                    </a:p>
                    <a:p>
                      <a:pPr algn="just"/>
                      <a:r>
                        <a:rPr lang="pt-BR" sz="2100" b="0" i="0" u="none" strike="noStrike" baseline="0" dirty="0" smtClean="0">
                          <a:solidFill>
                            <a:srgbClr val="000000"/>
                          </a:solidFill>
                          <a:latin typeface="Calibri" panose="020F0502020204030204" pitchFamily="34" charset="0"/>
                        </a:rPr>
                        <a:t>V - </a:t>
                      </a:r>
                      <a:r>
                        <a:rPr lang="pt-BR" sz="2100" b="1" i="0" u="none" strike="noStrike" baseline="0" dirty="0" smtClean="0">
                          <a:solidFill>
                            <a:srgbClr val="000000"/>
                          </a:solidFill>
                          <a:latin typeface="Calibri" panose="020F0502020204030204" pitchFamily="34" charset="0"/>
                        </a:rPr>
                        <a:t>plano de cargos, salários e funções </a:t>
                      </a:r>
                      <a:r>
                        <a:rPr lang="pt-BR" sz="2100" b="0" i="0" u="none" strike="noStrike" baseline="0" dirty="0" smtClean="0">
                          <a:solidFill>
                            <a:srgbClr val="000000"/>
                          </a:solidFill>
                          <a:latin typeface="Calibri" panose="020F0502020204030204" pitchFamily="34" charset="0"/>
                        </a:rPr>
                        <a:t>compatíveis com a condição pessoal do empregado, bem como identificação dos cargos que se enquadram como funções de confiança; </a:t>
                      </a:r>
                    </a:p>
                    <a:p>
                      <a:pPr algn="just"/>
                      <a:r>
                        <a:rPr lang="pt-BR" sz="2100" b="0" i="0" u="none" strike="noStrike" baseline="0" dirty="0" smtClean="0">
                          <a:solidFill>
                            <a:srgbClr val="000000"/>
                          </a:solidFill>
                          <a:latin typeface="Calibri" panose="020F0502020204030204" pitchFamily="34" charset="0"/>
                        </a:rPr>
                        <a:t>VI - </a:t>
                      </a:r>
                      <a:r>
                        <a:rPr lang="pt-BR" sz="2100" b="1" i="0" u="none" strike="noStrike" baseline="0" dirty="0" smtClean="0">
                          <a:solidFill>
                            <a:srgbClr val="000000"/>
                          </a:solidFill>
                          <a:latin typeface="Calibri" panose="020F0502020204030204" pitchFamily="34" charset="0"/>
                        </a:rPr>
                        <a:t>regulamento empresarial</a:t>
                      </a:r>
                      <a:r>
                        <a:rPr lang="pt-BR" sz="2100" b="0" i="0" u="none" strike="noStrike" baseline="0" dirty="0" smtClean="0">
                          <a:solidFill>
                            <a:srgbClr val="000000"/>
                          </a:solidFill>
                          <a:latin typeface="Calibri" panose="020F0502020204030204" pitchFamily="34" charset="0"/>
                        </a:rPr>
                        <a:t>; </a:t>
                      </a:r>
                    </a:p>
                    <a:p>
                      <a:pPr algn="just"/>
                      <a:endParaRPr lang="pt-BR" sz="21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85125776"/>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013807415"/>
              </p:ext>
            </p:extLst>
          </p:nvPr>
        </p:nvGraphicFramePr>
        <p:xfrm>
          <a:off x="231590" y="1387475"/>
          <a:ext cx="8714709" cy="47244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sujeitas à negociação coletiva com prevalência sobre a lei.</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VII - </a:t>
                      </a:r>
                      <a:r>
                        <a:rPr lang="pt-BR" sz="2200" b="1" i="0" u="none" strike="noStrike" baseline="0" dirty="0" smtClean="0">
                          <a:solidFill>
                            <a:srgbClr val="000000"/>
                          </a:solidFill>
                          <a:latin typeface="Calibri" panose="020F0502020204030204" pitchFamily="34" charset="0"/>
                        </a:rPr>
                        <a:t>representante dos trabalhadores no local de trabalho</a:t>
                      </a:r>
                      <a:r>
                        <a:rPr lang="pt-BR" sz="2200" b="0" i="0" u="none" strike="noStrike" baseline="0" dirty="0" smtClean="0">
                          <a:solidFill>
                            <a:srgbClr val="000000"/>
                          </a:solidFill>
                          <a:latin typeface="Calibri" panose="020F0502020204030204" pitchFamily="34" charset="0"/>
                        </a:rPr>
                        <a:t>; </a:t>
                      </a:r>
                    </a:p>
                    <a:p>
                      <a:pPr algn="just"/>
                      <a:r>
                        <a:rPr lang="pt-BR" sz="2200" b="0" i="0" u="none" strike="noStrike" baseline="0" dirty="0" smtClean="0">
                          <a:solidFill>
                            <a:srgbClr val="000000"/>
                          </a:solidFill>
                          <a:latin typeface="Calibri" panose="020F0502020204030204" pitchFamily="34" charset="0"/>
                        </a:rPr>
                        <a:t>VIII - </a:t>
                      </a:r>
                      <a:r>
                        <a:rPr lang="pt-BR" sz="2200" b="1" i="0" u="none" strike="noStrike" baseline="0" dirty="0" err="1" smtClean="0">
                          <a:solidFill>
                            <a:srgbClr val="000000"/>
                          </a:solidFill>
                          <a:latin typeface="Calibri" panose="020F0502020204030204" pitchFamily="34" charset="0"/>
                        </a:rPr>
                        <a:t>teletrabalho</a:t>
                      </a:r>
                      <a:r>
                        <a:rPr lang="pt-BR" sz="2200" b="0" i="0" u="none" strike="noStrike" baseline="0" dirty="0" smtClean="0">
                          <a:solidFill>
                            <a:srgbClr val="000000"/>
                          </a:solidFill>
                          <a:latin typeface="Calibri" panose="020F0502020204030204" pitchFamily="34" charset="0"/>
                        </a:rPr>
                        <a:t>, </a:t>
                      </a:r>
                      <a:r>
                        <a:rPr lang="pt-BR" sz="2200" b="1" i="0" u="none" strike="noStrike" baseline="0" dirty="0" smtClean="0">
                          <a:solidFill>
                            <a:srgbClr val="000000"/>
                          </a:solidFill>
                          <a:latin typeface="Calibri" panose="020F0502020204030204" pitchFamily="34" charset="0"/>
                        </a:rPr>
                        <a:t>regime de sobreaviso</a:t>
                      </a:r>
                      <a:r>
                        <a:rPr lang="pt-BR" sz="2200" b="0" i="0" u="none" strike="noStrike" baseline="0" dirty="0" smtClean="0">
                          <a:solidFill>
                            <a:srgbClr val="000000"/>
                          </a:solidFill>
                          <a:latin typeface="Calibri" panose="020F0502020204030204" pitchFamily="34" charset="0"/>
                        </a:rPr>
                        <a:t>, e </a:t>
                      </a:r>
                      <a:r>
                        <a:rPr lang="pt-BR" sz="2200" b="1" i="0" u="none" strike="noStrike" baseline="0" dirty="0" smtClean="0">
                          <a:solidFill>
                            <a:srgbClr val="000000"/>
                          </a:solidFill>
                          <a:latin typeface="Calibri" panose="020F0502020204030204" pitchFamily="34" charset="0"/>
                        </a:rPr>
                        <a:t>trabalho intermitente</a:t>
                      </a:r>
                      <a:r>
                        <a:rPr lang="pt-BR" sz="2200" b="0" i="0" u="none" strike="noStrike" baseline="0" dirty="0" smtClean="0">
                          <a:solidFill>
                            <a:srgbClr val="000000"/>
                          </a:solidFill>
                          <a:latin typeface="Calibri" panose="020F0502020204030204" pitchFamily="34" charset="0"/>
                        </a:rPr>
                        <a:t>; </a:t>
                      </a:r>
                    </a:p>
                    <a:p>
                      <a:pPr algn="just"/>
                      <a:r>
                        <a:rPr lang="pt-BR" sz="2200" b="0" i="0" u="none" strike="noStrike" baseline="0" dirty="0" smtClean="0">
                          <a:solidFill>
                            <a:srgbClr val="000000"/>
                          </a:solidFill>
                          <a:latin typeface="Calibri" panose="020F0502020204030204" pitchFamily="34" charset="0"/>
                        </a:rPr>
                        <a:t>IX - </a:t>
                      </a:r>
                      <a:r>
                        <a:rPr lang="pt-BR" sz="2200" b="1" i="0" u="none" strike="noStrike" baseline="0" dirty="0" smtClean="0">
                          <a:solidFill>
                            <a:srgbClr val="000000"/>
                          </a:solidFill>
                          <a:latin typeface="Calibri" panose="020F0502020204030204" pitchFamily="34" charset="0"/>
                        </a:rPr>
                        <a:t>remuneração por produtividade</a:t>
                      </a:r>
                      <a:r>
                        <a:rPr lang="pt-BR" sz="2200" b="0" i="0" u="none" strike="noStrike" baseline="0" dirty="0" smtClean="0">
                          <a:solidFill>
                            <a:srgbClr val="000000"/>
                          </a:solidFill>
                          <a:latin typeface="Calibri" panose="020F0502020204030204" pitchFamily="34" charset="0"/>
                        </a:rPr>
                        <a:t>, incluídas as </a:t>
                      </a:r>
                      <a:r>
                        <a:rPr lang="pt-BR" sz="2200" b="1" i="0" u="none" strike="noStrike" baseline="0" dirty="0" smtClean="0">
                          <a:solidFill>
                            <a:srgbClr val="000000"/>
                          </a:solidFill>
                          <a:latin typeface="Calibri" panose="020F0502020204030204" pitchFamily="34" charset="0"/>
                        </a:rPr>
                        <a:t>gorjetas </a:t>
                      </a:r>
                      <a:r>
                        <a:rPr lang="pt-BR" sz="2200" b="0" i="0" u="none" strike="noStrike" baseline="0" dirty="0" smtClean="0">
                          <a:solidFill>
                            <a:srgbClr val="000000"/>
                          </a:solidFill>
                          <a:latin typeface="Calibri" panose="020F0502020204030204" pitchFamily="34" charset="0"/>
                        </a:rPr>
                        <a:t>percebidas pelo empregado, e </a:t>
                      </a:r>
                      <a:r>
                        <a:rPr lang="pt-BR" sz="2200" b="1" i="0" u="none" strike="noStrike" baseline="0" dirty="0" smtClean="0">
                          <a:solidFill>
                            <a:srgbClr val="000000"/>
                          </a:solidFill>
                          <a:latin typeface="Calibri" panose="020F0502020204030204" pitchFamily="34" charset="0"/>
                        </a:rPr>
                        <a:t>remuneração por desempenho individual</a:t>
                      </a:r>
                      <a:r>
                        <a:rPr lang="pt-BR" sz="2200" b="0" i="0" u="none" strike="noStrike" baseline="0" dirty="0" smtClean="0">
                          <a:solidFill>
                            <a:srgbClr val="000000"/>
                          </a:solidFill>
                          <a:latin typeface="Calibri" panose="020F0502020204030204" pitchFamily="34" charset="0"/>
                        </a:rPr>
                        <a:t>;</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7405344"/>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57742956"/>
              </p:ext>
            </p:extLst>
          </p:nvPr>
        </p:nvGraphicFramePr>
        <p:xfrm>
          <a:off x="231590" y="1387475"/>
          <a:ext cx="8714709" cy="53187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sujeitas à negociação coletiva com prevalência sobre a lei.</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1700" b="0" i="0" u="none" strike="noStrike" baseline="0" dirty="0" smtClean="0">
                          <a:solidFill>
                            <a:srgbClr val="000000"/>
                          </a:solidFill>
                          <a:latin typeface="Calibri" panose="020F0502020204030204" pitchFamily="34" charset="0"/>
                        </a:rPr>
                        <a:t>X - </a:t>
                      </a:r>
                      <a:r>
                        <a:rPr lang="pt-BR" sz="1700" b="1" i="0" u="none" strike="noStrike" baseline="0" dirty="0" smtClean="0">
                          <a:solidFill>
                            <a:srgbClr val="000000"/>
                          </a:solidFill>
                          <a:latin typeface="Calibri" panose="020F0502020204030204" pitchFamily="34" charset="0"/>
                        </a:rPr>
                        <a:t>modalidade de registro de jornada de trabalho</a:t>
                      </a:r>
                      <a:r>
                        <a:rPr lang="pt-BR" sz="1700" b="0" i="0" u="none" strike="noStrike" baseline="0" dirty="0" smtClean="0">
                          <a:solidFill>
                            <a:srgbClr val="000000"/>
                          </a:solidFill>
                          <a:latin typeface="Calibri" panose="020F0502020204030204" pitchFamily="34" charset="0"/>
                        </a:rPr>
                        <a:t>; </a:t>
                      </a:r>
                    </a:p>
                    <a:p>
                      <a:pPr algn="just"/>
                      <a:r>
                        <a:rPr lang="pt-BR" sz="1700" b="0" i="0" u="none" strike="noStrike" baseline="0" dirty="0" smtClean="0">
                          <a:solidFill>
                            <a:srgbClr val="000000"/>
                          </a:solidFill>
                          <a:latin typeface="Calibri" panose="020F0502020204030204" pitchFamily="34" charset="0"/>
                        </a:rPr>
                        <a:t>XI - </a:t>
                      </a:r>
                      <a:r>
                        <a:rPr lang="pt-BR" sz="1700" b="1" i="0" u="none" strike="noStrike" baseline="0" dirty="0" smtClean="0">
                          <a:solidFill>
                            <a:srgbClr val="000000"/>
                          </a:solidFill>
                          <a:latin typeface="Calibri" panose="020F0502020204030204" pitchFamily="34" charset="0"/>
                        </a:rPr>
                        <a:t>troca do dia de feriado</a:t>
                      </a:r>
                      <a:r>
                        <a:rPr lang="pt-BR" sz="1700" b="0" i="0" u="none" strike="noStrike" baseline="0" dirty="0" smtClean="0">
                          <a:solidFill>
                            <a:srgbClr val="000000"/>
                          </a:solidFill>
                          <a:latin typeface="Calibri" panose="020F0502020204030204" pitchFamily="34" charset="0"/>
                        </a:rPr>
                        <a:t>; 	</a:t>
                      </a:r>
                    </a:p>
                    <a:p>
                      <a:pPr algn="just"/>
                      <a:r>
                        <a:rPr lang="pt-BR" sz="1700" b="0" i="0" u="none" strike="sngStrike" baseline="0" dirty="0" smtClean="0">
                          <a:solidFill>
                            <a:srgbClr val="000000"/>
                          </a:solidFill>
                          <a:latin typeface="Calibri" panose="020F0502020204030204" pitchFamily="34" charset="0"/>
                        </a:rPr>
                        <a:t>XII - </a:t>
                      </a:r>
                      <a:r>
                        <a:rPr lang="pt-BR" sz="1700" b="1" i="0" u="none" strike="sngStrike" baseline="0" dirty="0" smtClean="0">
                          <a:solidFill>
                            <a:srgbClr val="000000"/>
                          </a:solidFill>
                          <a:latin typeface="Calibri" panose="020F0502020204030204" pitchFamily="34" charset="0"/>
                        </a:rPr>
                        <a:t>enquadramento do grau de insalubridade</a:t>
                      </a:r>
                      <a:r>
                        <a:rPr lang="pt-BR" sz="1700" b="0" i="0" u="none" strike="sngStrike" baseline="0" dirty="0" smtClean="0">
                          <a:solidFill>
                            <a:srgbClr val="000000"/>
                          </a:solidFill>
                          <a:latin typeface="Calibri" panose="020F0502020204030204" pitchFamily="34" charset="0"/>
                        </a:rPr>
                        <a:t>; </a:t>
                      </a:r>
                    </a:p>
                    <a:p>
                      <a:pPr algn="just"/>
                      <a:r>
                        <a:rPr lang="pt-BR" sz="1700" b="0" i="0" u="none" strike="noStrike" baseline="0" dirty="0" smtClean="0">
                          <a:solidFill>
                            <a:srgbClr val="000000"/>
                          </a:solidFill>
                          <a:latin typeface="Calibri" panose="020F0502020204030204" pitchFamily="34" charset="0"/>
                        </a:rPr>
                        <a:t>XII – enquadramento do grau de insalubridade e prorrogação de jornada em locais insalubres, incluída a possibilidade de contratação de perícia, afastada a licença previa das autoridades competentes do Ministério do Trabalho, desde que respeitadas, na integralidade, as normas de saúde, higiene e segurança do trabalho previstas em lei ou em normas regulamentadoras do Ministério do Trabalho.</a:t>
                      </a:r>
                      <a:r>
                        <a:rPr lang="pt-BR" sz="1800" b="0" i="0" u="none" strike="noStrike" baseline="0" dirty="0" smtClean="0">
                          <a:solidFill>
                            <a:srgbClr val="000000"/>
                          </a:solidFill>
                          <a:latin typeface="Calibri" panose="020F0502020204030204" pitchFamily="34" charset="0"/>
                        </a:rPr>
                        <a:t> </a:t>
                      </a:r>
                      <a:r>
                        <a:rPr lang="pt-BR" sz="1800" b="0" i="0" u="none" strike="noStrike" baseline="0" dirty="0" smtClean="0">
                          <a:solidFill>
                            <a:srgbClr val="FF0000"/>
                          </a:solidFill>
                          <a:latin typeface="Calibri" panose="020F0502020204030204" pitchFamily="34" charset="0"/>
                        </a:rPr>
                        <a:t>ALTERADO PELA MP 808.</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3707396"/>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545776055"/>
              </p:ext>
            </p:extLst>
          </p:nvPr>
        </p:nvGraphicFramePr>
        <p:xfrm>
          <a:off x="231590" y="1387475"/>
          <a:ext cx="8714709" cy="41452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sujeitas à negociação coletiva com prevalência sobre a lei.</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1800" b="0" i="0" u="none" strike="noStrike" baseline="0" dirty="0" smtClean="0">
                          <a:solidFill>
                            <a:srgbClr val="000000"/>
                          </a:solidFill>
                          <a:latin typeface="Calibri" panose="020F0502020204030204" pitchFamily="34" charset="0"/>
                        </a:rPr>
                        <a:t>XIII - </a:t>
                      </a:r>
                      <a:r>
                        <a:rPr lang="pt-BR" sz="1800" b="1" i="0" u="none" strike="noStrike" baseline="0" dirty="0" smtClean="0">
                          <a:solidFill>
                            <a:srgbClr val="000000"/>
                          </a:solidFill>
                          <a:latin typeface="Calibri" panose="020F0502020204030204" pitchFamily="34" charset="0"/>
                        </a:rPr>
                        <a:t>prorrogação de jornada em ambientes insalubres</a:t>
                      </a:r>
                      <a:r>
                        <a:rPr lang="pt-BR" sz="1800" b="0" i="0" u="none" strike="noStrike" baseline="0" dirty="0" smtClean="0">
                          <a:solidFill>
                            <a:srgbClr val="000000"/>
                          </a:solidFill>
                          <a:latin typeface="Calibri" panose="020F0502020204030204" pitchFamily="34" charset="0"/>
                        </a:rPr>
                        <a:t>, sem licença prévia das autoridades competentes do Ministério do Trabalho; </a:t>
                      </a:r>
                    </a:p>
                    <a:p>
                      <a:pPr algn="just"/>
                      <a:r>
                        <a:rPr lang="pt-BR" sz="1800" b="0" i="0" u="none" strike="noStrike" baseline="0" dirty="0" smtClean="0">
                          <a:solidFill>
                            <a:srgbClr val="000000"/>
                          </a:solidFill>
                          <a:latin typeface="Calibri" panose="020F0502020204030204" pitchFamily="34" charset="0"/>
                        </a:rPr>
                        <a:t>XIV - </a:t>
                      </a:r>
                      <a:r>
                        <a:rPr lang="pt-BR" sz="1800" b="1" i="0" u="none" strike="noStrike" baseline="0" dirty="0" smtClean="0">
                          <a:solidFill>
                            <a:srgbClr val="000000"/>
                          </a:solidFill>
                          <a:latin typeface="Calibri" panose="020F0502020204030204" pitchFamily="34" charset="0"/>
                        </a:rPr>
                        <a:t>prêmios de incentivo </a:t>
                      </a:r>
                      <a:r>
                        <a:rPr lang="pt-BR" sz="1800" b="0" i="0" u="none" strike="noStrike" baseline="0" dirty="0" smtClean="0">
                          <a:solidFill>
                            <a:srgbClr val="000000"/>
                          </a:solidFill>
                          <a:latin typeface="Calibri" panose="020F0502020204030204" pitchFamily="34" charset="0"/>
                        </a:rPr>
                        <a:t>em bens ou serviços, eventualmente concedidos em programas de incentivo; </a:t>
                      </a:r>
                    </a:p>
                    <a:p>
                      <a:r>
                        <a:rPr lang="pt-BR" sz="1800" b="0" i="0" u="none" strike="noStrike" baseline="0" dirty="0" smtClean="0">
                          <a:solidFill>
                            <a:srgbClr val="000000"/>
                          </a:solidFill>
                          <a:latin typeface="Calibri" panose="020F0502020204030204" pitchFamily="34" charset="0"/>
                        </a:rPr>
                        <a:t>XV - </a:t>
                      </a:r>
                      <a:r>
                        <a:rPr lang="pt-BR" sz="1800" b="1" i="0" u="none" strike="noStrike" baseline="0" dirty="0" smtClean="0">
                          <a:solidFill>
                            <a:srgbClr val="000000"/>
                          </a:solidFill>
                          <a:latin typeface="Calibri" panose="020F0502020204030204" pitchFamily="34" charset="0"/>
                        </a:rPr>
                        <a:t>participação nos lucros ou resultados </a:t>
                      </a:r>
                      <a:r>
                        <a:rPr lang="pt-BR" sz="1800" b="0" i="0" u="none" strike="noStrike" baseline="0" dirty="0" smtClean="0">
                          <a:solidFill>
                            <a:srgbClr val="000000"/>
                          </a:solidFill>
                          <a:latin typeface="Calibri" panose="020F0502020204030204" pitchFamily="34" charset="0"/>
                        </a:rPr>
                        <a:t>da empresa.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3970634"/>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12169992"/>
              </p:ext>
            </p:extLst>
          </p:nvPr>
        </p:nvGraphicFramePr>
        <p:xfrm>
          <a:off x="231590" y="1387475"/>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611-B</a:t>
                      </a:r>
                      <a:r>
                        <a:rPr lang="pt-BR" sz="2200" b="0" i="0" u="none" strike="noStrike" baseline="0" dirty="0" smtClean="0">
                          <a:solidFill>
                            <a:srgbClr val="000000"/>
                          </a:solidFill>
                          <a:latin typeface="Calibri" panose="020F0502020204030204" pitchFamily="34" charset="0"/>
                        </a:rPr>
                        <a:t>. Constituem </a:t>
                      </a:r>
                      <a:r>
                        <a:rPr lang="pt-BR" sz="2200" b="1" i="0" u="none" strike="noStrike" baseline="0" dirty="0" smtClean="0">
                          <a:solidFill>
                            <a:srgbClr val="000000"/>
                          </a:solidFill>
                          <a:latin typeface="Calibri" panose="020F0502020204030204" pitchFamily="34" charset="0"/>
                        </a:rPr>
                        <a:t>objeto ilícito </a:t>
                      </a:r>
                      <a:r>
                        <a:rPr lang="pt-BR" sz="2200" b="0" i="0" u="none" strike="noStrike" baseline="0" dirty="0" smtClean="0">
                          <a:solidFill>
                            <a:srgbClr val="000000"/>
                          </a:solidFill>
                          <a:latin typeface="Calibri" panose="020F0502020204030204" pitchFamily="34" charset="0"/>
                        </a:rPr>
                        <a:t>de convenção coletiva ou de acordo coletivo de trabalho, </a:t>
                      </a:r>
                      <a:r>
                        <a:rPr lang="pt-BR" sz="2200" b="1" i="0" u="none" strike="noStrike" baseline="0" dirty="0" smtClean="0">
                          <a:solidFill>
                            <a:srgbClr val="000000"/>
                          </a:solidFill>
                          <a:latin typeface="Calibri" panose="020F0502020204030204" pitchFamily="34" charset="0"/>
                        </a:rPr>
                        <a:t>exclusivamente</a:t>
                      </a:r>
                      <a:r>
                        <a:rPr lang="pt-BR" sz="2200" b="0" i="0" u="none" strike="noStrike" baseline="0" dirty="0" smtClean="0">
                          <a:solidFill>
                            <a:srgbClr val="000000"/>
                          </a:solidFill>
                          <a:latin typeface="Calibri" panose="020F0502020204030204" pitchFamily="34" charset="0"/>
                        </a:rPr>
                        <a:t>, a supressão ou a redução dos seguintes direitos: </a:t>
                      </a:r>
                    </a:p>
                    <a:p>
                      <a:pPr algn="just"/>
                      <a:r>
                        <a:rPr lang="pt-BR" sz="2200" b="0" i="0" u="none" strike="noStrike" baseline="0" dirty="0" smtClean="0">
                          <a:solidFill>
                            <a:srgbClr val="000000"/>
                          </a:solidFill>
                          <a:latin typeface="Calibri" panose="020F0502020204030204" pitchFamily="34" charset="0"/>
                        </a:rPr>
                        <a:t>I - normas de identificação profissional, inclusive as anotações na Carteira de Trabalho e Previdência Social; </a:t>
                      </a:r>
                    </a:p>
                    <a:p>
                      <a:pPr algn="just"/>
                      <a:r>
                        <a:rPr lang="pt-BR" sz="2200" b="0" i="0" u="none" strike="noStrike" baseline="0" dirty="0" smtClean="0">
                          <a:solidFill>
                            <a:srgbClr val="000000"/>
                          </a:solidFill>
                          <a:latin typeface="Calibri" panose="020F0502020204030204" pitchFamily="34" charset="0"/>
                        </a:rPr>
                        <a:t>II - seguro-desemprego, em caso de desemprego involuntário; </a:t>
                      </a:r>
                      <a:endParaRPr lang="pt-BR" sz="18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0818257"/>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78500324"/>
              </p:ext>
            </p:extLst>
          </p:nvPr>
        </p:nvGraphicFramePr>
        <p:xfrm>
          <a:off x="231590" y="1387475"/>
          <a:ext cx="8714709" cy="46329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III - valor dos depósitos mensais e da indenização rescisória do Fundo de Garantia do Tempo de Serviço (FGTS); </a:t>
                      </a:r>
                    </a:p>
                    <a:p>
                      <a:pPr algn="just"/>
                      <a:r>
                        <a:rPr lang="pt-BR" sz="2200" b="0" i="0" u="none" strike="noStrike" baseline="0" dirty="0" smtClean="0">
                          <a:solidFill>
                            <a:srgbClr val="000000"/>
                          </a:solidFill>
                          <a:latin typeface="Calibri" panose="020F0502020204030204" pitchFamily="34" charset="0"/>
                        </a:rPr>
                        <a:t>IV - salário mínimo; </a:t>
                      </a:r>
                    </a:p>
                    <a:p>
                      <a:pPr algn="just"/>
                      <a:r>
                        <a:rPr lang="pt-BR" sz="2200" b="0" i="0" u="none" strike="noStrike" baseline="0" dirty="0" smtClean="0">
                          <a:solidFill>
                            <a:srgbClr val="000000"/>
                          </a:solidFill>
                          <a:latin typeface="Calibri" panose="020F0502020204030204" pitchFamily="34" charset="0"/>
                        </a:rPr>
                        <a:t>V - valor nominal do décimo terceiro salário; </a:t>
                      </a:r>
                    </a:p>
                    <a:p>
                      <a:pPr algn="just"/>
                      <a:r>
                        <a:rPr lang="pt-BR" sz="2200" b="0" i="0" u="none" strike="noStrike" baseline="0" dirty="0" smtClean="0">
                          <a:solidFill>
                            <a:srgbClr val="000000"/>
                          </a:solidFill>
                          <a:latin typeface="Calibri" panose="020F0502020204030204" pitchFamily="34" charset="0"/>
                        </a:rPr>
                        <a:t>VI - remuneração do trabalho noturno superior à do diurno; 	</a:t>
                      </a:r>
                    </a:p>
                    <a:p>
                      <a:pPr algn="just"/>
                      <a:r>
                        <a:rPr lang="pt-BR" sz="22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37856385"/>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868607889"/>
              </p:ext>
            </p:extLst>
          </p:nvPr>
        </p:nvGraphicFramePr>
        <p:xfrm>
          <a:off x="231590" y="1387475"/>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r>
                        <a:rPr lang="pt-BR" sz="2200" b="0" i="0" u="none" strike="noStrike" baseline="0" dirty="0" smtClean="0">
                          <a:solidFill>
                            <a:srgbClr val="000000"/>
                          </a:solidFill>
                          <a:latin typeface="Calibri" panose="020F0502020204030204" pitchFamily="34" charset="0"/>
                        </a:rPr>
                        <a:t>VII - proteção do salário na forma da lei, constituindo crime sua retenção dolosa; </a:t>
                      </a:r>
                    </a:p>
                    <a:p>
                      <a:r>
                        <a:rPr lang="pt-BR" sz="2200" b="0" i="0" u="none" strike="noStrike" baseline="0" dirty="0" smtClean="0">
                          <a:solidFill>
                            <a:srgbClr val="000000"/>
                          </a:solidFill>
                          <a:latin typeface="Calibri" panose="020F0502020204030204" pitchFamily="34" charset="0"/>
                        </a:rPr>
                        <a:t>VIII - salário-família; </a:t>
                      </a:r>
                    </a:p>
                    <a:p>
                      <a:r>
                        <a:rPr lang="pt-BR" sz="2200" b="0" i="0" u="none" strike="noStrike" baseline="0" dirty="0" smtClean="0">
                          <a:solidFill>
                            <a:srgbClr val="000000"/>
                          </a:solidFill>
                          <a:latin typeface="Calibri" panose="020F0502020204030204" pitchFamily="34" charset="0"/>
                        </a:rPr>
                        <a:t>IX - repouso semanal remunerado; </a:t>
                      </a:r>
                    </a:p>
                    <a:p>
                      <a:pPr algn="just" rtl="0">
                        <a:lnSpc>
                          <a:spcPct val="100000"/>
                        </a:lnSpc>
                      </a:pPr>
                      <a:r>
                        <a:rPr lang="pt-BR" sz="2200" dirty="0" smtClean="0">
                          <a:effectLst/>
                          <a:latin typeface="Calibri" panose="020F0502020204030204" pitchFamily="34" charset="0"/>
                        </a:rPr>
                        <a:t>X - remuneração do serviço extraordinário superior, no mínimo, em 50% (cinquenta por cento) à do normal; </a:t>
                      </a:r>
                    </a:p>
                    <a:p>
                      <a:pPr algn="l" rtl="0">
                        <a:lnSpc>
                          <a:spcPct val="100000"/>
                        </a:lnSpc>
                      </a:pPr>
                      <a:r>
                        <a:rPr lang="pt-BR" sz="2200" u="none" strike="noStrike" dirty="0" smtClean="0">
                          <a:effectLst/>
                          <a:latin typeface="Calibri" panose="020F0502020204030204" pitchFamily="34" charset="0"/>
                        </a:rPr>
                        <a:t>XI - número de dias de férias devidas ao empregado; </a:t>
                      </a:r>
                      <a:endParaRPr lang="pt-BR" sz="24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9823260"/>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169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831111429"/>
              </p:ext>
            </p:extLst>
          </p:nvPr>
        </p:nvGraphicFramePr>
        <p:xfrm>
          <a:off x="231590" y="1387475"/>
          <a:ext cx="8714709" cy="45262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100" b="0" i="0" u="none" strike="noStrike" baseline="0" dirty="0" smtClean="0">
                          <a:solidFill>
                            <a:srgbClr val="000000"/>
                          </a:solidFill>
                          <a:latin typeface="Calibri" panose="020F0502020204030204" pitchFamily="34" charset="0"/>
                        </a:rPr>
                        <a:t>XII - gozo de férias anuais remuneradas com, pelo menos, um terço a mais do que o salário normal; </a:t>
                      </a:r>
                    </a:p>
                    <a:p>
                      <a:pPr algn="just"/>
                      <a:r>
                        <a:rPr lang="pt-BR" sz="2100" b="0" i="0" u="none" strike="noStrike" baseline="0" dirty="0" smtClean="0">
                          <a:solidFill>
                            <a:srgbClr val="000000"/>
                          </a:solidFill>
                          <a:latin typeface="Calibri" panose="020F0502020204030204" pitchFamily="34" charset="0"/>
                        </a:rPr>
                        <a:t>XIII - licença-maternidade com a duração mínima de cento e vinte dias; </a:t>
                      </a:r>
                    </a:p>
                    <a:p>
                      <a:pPr algn="just"/>
                      <a:r>
                        <a:rPr lang="pt-BR" sz="2100" b="0" i="0" u="none" strike="noStrike" baseline="0" dirty="0" smtClean="0">
                          <a:solidFill>
                            <a:srgbClr val="000000"/>
                          </a:solidFill>
                          <a:latin typeface="Calibri" panose="020F0502020204030204" pitchFamily="34" charset="0"/>
                        </a:rPr>
                        <a:t>XIV - </a:t>
                      </a:r>
                      <a:r>
                        <a:rPr lang="pt-BR" sz="2100" b="0" i="0" u="none" strike="noStrike" baseline="0" dirty="0" err="1" smtClean="0">
                          <a:solidFill>
                            <a:srgbClr val="000000"/>
                          </a:solidFill>
                          <a:latin typeface="Calibri" panose="020F0502020204030204" pitchFamily="34" charset="0"/>
                        </a:rPr>
                        <a:t>licença-paternidade</a:t>
                      </a:r>
                      <a:r>
                        <a:rPr lang="pt-BR" sz="2100" b="0" i="0" u="none" strike="noStrike" baseline="0" dirty="0" smtClean="0">
                          <a:solidFill>
                            <a:srgbClr val="000000"/>
                          </a:solidFill>
                          <a:latin typeface="Calibri" panose="020F0502020204030204" pitchFamily="34" charset="0"/>
                        </a:rPr>
                        <a:t> nos termos fixados em lei; </a:t>
                      </a:r>
                    </a:p>
                    <a:p>
                      <a:pPr algn="just"/>
                      <a:r>
                        <a:rPr lang="pt-BR" sz="2100" b="0" i="0" u="none" strike="noStrike" baseline="0" dirty="0" smtClean="0">
                          <a:solidFill>
                            <a:srgbClr val="000000"/>
                          </a:solidFill>
                          <a:latin typeface="Calibri" panose="020F0502020204030204" pitchFamily="34" charset="0"/>
                        </a:rPr>
                        <a:t>XV - proteção do mercado de trabalho da mulher, mediante incentivos específicos, nos termos da lei;</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0564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69011090"/>
              </p:ext>
            </p:extLst>
          </p:nvPr>
        </p:nvGraphicFramePr>
        <p:xfrm>
          <a:off x="285720" y="1569960"/>
          <a:ext cx="8501122" cy="47853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Horas</a:t>
                      </a:r>
                      <a:r>
                        <a:rPr lang="pt-BR" sz="2600" baseline="0" dirty="0" smtClean="0"/>
                        <a:t>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1" dirty="0" smtClean="0">
                          <a:effectLst/>
                          <a:latin typeface="Calibri" panose="020F0502020204030204" pitchFamily="34" charset="0"/>
                        </a:rPr>
                        <a:t>Art. 59 </a:t>
                      </a:r>
                      <a:r>
                        <a:rPr lang="pt-BR" sz="2400" b="0" dirty="0" smtClean="0">
                          <a:effectLst/>
                          <a:latin typeface="Calibri" panose="020F0502020204030204" pitchFamily="34" charset="0"/>
                        </a:rPr>
                        <a:t>- A duração normal do trabalho poderá ser acrescida de horas suplementares, em número não excedente de 2 (duas), mediante acordo </a:t>
                      </a:r>
                      <a:r>
                        <a:rPr lang="pt-BR" sz="2400" b="0" u="sng" dirty="0" smtClean="0">
                          <a:effectLst/>
                          <a:latin typeface="Calibri" panose="020F0502020204030204" pitchFamily="34" charset="0"/>
                        </a:rPr>
                        <a:t>escrito</a:t>
                      </a:r>
                      <a:r>
                        <a:rPr lang="pt-BR" sz="2400" b="0" dirty="0" smtClean="0">
                          <a:effectLst/>
                          <a:latin typeface="Calibri" panose="020F0502020204030204" pitchFamily="34" charset="0"/>
                        </a:rPr>
                        <a:t> entre empregador e empregado, ou mediante </a:t>
                      </a:r>
                      <a:r>
                        <a:rPr lang="pt-BR" sz="2400" b="0" u="sng" dirty="0" smtClean="0">
                          <a:effectLst/>
                          <a:latin typeface="Calibri" panose="020F0502020204030204" pitchFamily="34" charset="0"/>
                        </a:rPr>
                        <a:t>contrato coletivo de trabalho</a:t>
                      </a:r>
                      <a:r>
                        <a:rPr lang="pt-BR" sz="2400" b="0" dirty="0" smtClean="0">
                          <a:effectLst/>
                          <a:latin typeface="Calibri" panose="020F0502020204030204" pitchFamily="34" charset="0"/>
                        </a:rPr>
                        <a:t>.</a:t>
                      </a:r>
                      <a:r>
                        <a:rPr lang="pt-BR" sz="2000" b="0" dirty="0" smtClean="0">
                          <a:effectLst/>
                          <a:latin typeface="Calibri, Calibri, sans-serif"/>
                        </a:rPr>
                        <a:t> </a:t>
                      </a:r>
                      <a:endParaRPr lang="pt-BR" sz="2000" dirty="0" smtClean="0">
                        <a:effectLst/>
                      </a:endParaRPr>
                    </a:p>
                  </a:txBody>
                  <a:tcPr/>
                </a:tc>
                <a:tc>
                  <a:txBody>
                    <a:bodyPr/>
                    <a:lstStyle/>
                    <a:p>
                      <a:pPr algn="just" rtl="0">
                        <a:lnSpc>
                          <a:spcPct val="100000"/>
                        </a:lnSpc>
                      </a:pPr>
                      <a:r>
                        <a:rPr lang="pt-BR" sz="2400" b="1" dirty="0" smtClean="0">
                          <a:effectLst/>
                          <a:latin typeface="Calibri" panose="020F0502020204030204" pitchFamily="34" charset="0"/>
                        </a:rPr>
                        <a:t>Art. 59</a:t>
                      </a:r>
                      <a:r>
                        <a:rPr lang="pt-BR" sz="2400" b="0" dirty="0" smtClean="0">
                          <a:effectLst/>
                          <a:latin typeface="Calibri" panose="020F0502020204030204" pitchFamily="34" charset="0"/>
                        </a:rPr>
                        <a:t>. A duração diária do trabalho poderá ser acrescida de horas extras, em número não excedente de duas, por acordo individual, </a:t>
                      </a:r>
                      <a:r>
                        <a:rPr lang="pt-BR" sz="2400" b="0" u="sng" dirty="0" smtClean="0">
                          <a:effectLst/>
                          <a:latin typeface="Calibri" panose="020F0502020204030204" pitchFamily="34" charset="0"/>
                        </a:rPr>
                        <a:t>convenção coletiva</a:t>
                      </a:r>
                      <a:r>
                        <a:rPr lang="pt-BR" sz="2400" b="0" dirty="0" smtClean="0">
                          <a:effectLst/>
                          <a:latin typeface="Calibri" panose="020F0502020204030204" pitchFamily="34" charset="0"/>
                        </a:rPr>
                        <a:t> ou </a:t>
                      </a:r>
                      <a:r>
                        <a:rPr lang="pt-BR" sz="2400" b="0" u="sng" dirty="0" smtClean="0">
                          <a:effectLst/>
                          <a:latin typeface="Calibri" panose="020F0502020204030204" pitchFamily="34" charset="0"/>
                        </a:rPr>
                        <a:t>acordo coletivo</a:t>
                      </a:r>
                      <a:r>
                        <a:rPr lang="pt-BR" sz="2400" b="0" dirty="0" smtClean="0">
                          <a:effectLst/>
                          <a:latin typeface="Calibri" panose="020F0502020204030204" pitchFamily="34" charset="0"/>
                        </a:rPr>
                        <a:t> de trabalho. </a:t>
                      </a:r>
                      <a:endParaRPr lang="pt-BR" sz="2400" dirty="0" smtClean="0">
                        <a:effectLst/>
                        <a:latin typeface="Calibri" panose="020F0502020204030204" pitchFamily="34" charset="0"/>
                      </a:endParaRPr>
                    </a:p>
                    <a:p>
                      <a:pPr algn="just" rtl="0">
                        <a:lnSpc>
                          <a:spcPct val="100000"/>
                        </a:lnSpc>
                      </a:pPr>
                      <a:r>
                        <a:rPr lang="pt-BR" sz="2400" dirty="0" smtClean="0">
                          <a:effectLst/>
                        </a:rPr>
                        <a:t/>
                      </a:r>
                      <a:br>
                        <a:rPr lang="pt-BR" sz="2400" dirty="0" smtClean="0">
                          <a:effectLst/>
                        </a:rPr>
                      </a:br>
                      <a:endParaRPr lang="pt-BR" sz="2400" dirty="0" smtClean="0">
                        <a:effectLst/>
                      </a:endParaRPr>
                    </a:p>
                    <a:p>
                      <a:pPr algn="just"/>
                      <a:endParaRPr lang="pt-BR" sz="2200" b="0" dirty="0">
                        <a:solidFill>
                          <a:srgbClr val="FF0000"/>
                        </a:solidFill>
                      </a:endParaRPr>
                    </a:p>
                  </a:txBody>
                  <a:tcPr/>
                </a:tc>
              </a:tr>
              <a:tr h="116875">
                <a:tc gridSpan="2">
                  <a:txBody>
                    <a:bodyPr/>
                    <a:lstStyle/>
                    <a:p>
                      <a:pPr marL="0" indent="0" algn="l">
                        <a:buNone/>
                      </a:pPr>
                      <a:r>
                        <a:rPr lang="pt-BR" sz="1600" dirty="0" smtClean="0"/>
                        <a:t>O que mudou: Substituiu-se</a:t>
                      </a:r>
                      <a:r>
                        <a:rPr lang="pt-BR" sz="1600" baseline="0" dirty="0" smtClean="0"/>
                        <a:t> o contrato coletivo de trabalho pela Convenção Coletiva ou pelo Acordo Coletivo de Trabalho</a:t>
                      </a: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3052606"/>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633435401"/>
              </p:ext>
            </p:extLst>
          </p:nvPr>
        </p:nvGraphicFramePr>
        <p:xfrm>
          <a:off x="231590" y="1387475"/>
          <a:ext cx="8714709" cy="5334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XVI - aviso prévio proporcional ao tempo de serviço, sendo no mínimo de trinta dias, nos termos da lei; </a:t>
                      </a:r>
                    </a:p>
                    <a:p>
                      <a:pPr algn="just"/>
                      <a:r>
                        <a:rPr lang="pt-BR" sz="2200" b="0" i="0" u="none" strike="noStrike" baseline="0" dirty="0" smtClean="0">
                          <a:solidFill>
                            <a:srgbClr val="000000"/>
                          </a:solidFill>
                          <a:latin typeface="Calibri" panose="020F0502020204030204" pitchFamily="34" charset="0"/>
                        </a:rPr>
                        <a:t>XVII - normas de saúde, higiene e segurança do trabalho previstas em lei ou em normas regulamentadoras do Ministério do Trabalho; </a:t>
                      </a:r>
                    </a:p>
                    <a:p>
                      <a:pPr algn="just"/>
                      <a:r>
                        <a:rPr lang="pt-BR" sz="2200" b="0" i="0" u="none" strike="noStrike" baseline="0" dirty="0" smtClean="0">
                          <a:solidFill>
                            <a:srgbClr val="000000"/>
                          </a:solidFill>
                          <a:latin typeface="Calibri" panose="020F0502020204030204" pitchFamily="34" charset="0"/>
                        </a:rPr>
                        <a:t>XVIII - adicional de remuneração para as atividades penosas, insalubres ou perigosas; </a:t>
                      </a:r>
                    </a:p>
                    <a:p>
                      <a:pPr algn="just"/>
                      <a:r>
                        <a:rPr lang="pt-BR" sz="2200" b="0" i="0" u="none" strike="noStrike" baseline="0" dirty="0" smtClean="0">
                          <a:solidFill>
                            <a:srgbClr val="000000"/>
                          </a:solidFill>
                          <a:latin typeface="Calibri" panose="020F0502020204030204" pitchFamily="34" charset="0"/>
                        </a:rPr>
                        <a:t>XIX - aposentadoria; 	</a:t>
                      </a:r>
                    </a:p>
                    <a:p>
                      <a:pPr algn="just"/>
                      <a:endParaRPr lang="pt-BR" sz="24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4554163"/>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079656378"/>
              </p:ext>
            </p:extLst>
          </p:nvPr>
        </p:nvGraphicFramePr>
        <p:xfrm>
          <a:off x="231590" y="1387475"/>
          <a:ext cx="8714709" cy="51663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100" b="0" i="0" u="none" strike="noStrike" baseline="0" dirty="0" smtClean="0">
                          <a:solidFill>
                            <a:srgbClr val="000000"/>
                          </a:solidFill>
                          <a:latin typeface="Calibri" panose="020F0502020204030204" pitchFamily="34" charset="0"/>
                        </a:rPr>
                        <a:t>XX - seguro contra acidentes de trabalho, a cargo do empregador; </a:t>
                      </a:r>
                    </a:p>
                    <a:p>
                      <a:pPr algn="just"/>
                      <a:r>
                        <a:rPr lang="pt-BR" sz="2100" b="0" i="0" u="none" strike="noStrike" baseline="0" dirty="0" smtClean="0">
                          <a:solidFill>
                            <a:srgbClr val="000000"/>
                          </a:solidFill>
                          <a:latin typeface="Calibri" panose="020F0502020204030204" pitchFamily="34" charset="0"/>
                        </a:rPr>
                        <a:t>XXI - ação, quanto aos créditos resultantes das relações de trabalho, com prazo prescricional de cinco anos para os trabalhadores urbanos e rurais, até o limite de dois anos após a extinção do contrato de trabalho; </a:t>
                      </a:r>
                    </a:p>
                    <a:p>
                      <a:pPr algn="just"/>
                      <a:r>
                        <a:rPr lang="pt-BR" sz="2100" b="0" i="0" u="none" strike="noStrike" baseline="0" dirty="0" smtClean="0">
                          <a:solidFill>
                            <a:srgbClr val="000000"/>
                          </a:solidFill>
                          <a:latin typeface="Calibri" panose="020F0502020204030204" pitchFamily="34" charset="0"/>
                        </a:rPr>
                        <a:t>XXII - proibição de qualquer discriminação no tocante a salário e critérios de admissão do trabalhador com deficiência;</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045495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71803893"/>
              </p:ext>
            </p:extLst>
          </p:nvPr>
        </p:nvGraphicFramePr>
        <p:xfrm>
          <a:off x="231590" y="1387475"/>
          <a:ext cx="8714709" cy="53035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XXIII - proibição de trabalho noturno, perigoso ou insalubre a menores de dezoito anos e de qualquer trabalho a menores de dezesseis anos, salvo na condição de aprendiz, a partir de quatorze anos; </a:t>
                      </a:r>
                    </a:p>
                    <a:p>
                      <a:pPr algn="just"/>
                      <a:r>
                        <a:rPr lang="pt-BR" sz="2200" b="0" i="0" u="none" strike="noStrike" baseline="0" dirty="0" smtClean="0">
                          <a:solidFill>
                            <a:srgbClr val="000000"/>
                          </a:solidFill>
                          <a:latin typeface="Calibri" panose="020F0502020204030204" pitchFamily="34" charset="0"/>
                        </a:rPr>
                        <a:t>XXIV - medidas de proteção legal de crianças e adolescentes; </a:t>
                      </a:r>
                    </a:p>
                    <a:p>
                      <a:pPr algn="just"/>
                      <a:r>
                        <a:rPr lang="pt-BR" sz="2200" b="0" i="0" u="none" strike="noStrike" baseline="0" dirty="0" smtClean="0">
                          <a:solidFill>
                            <a:srgbClr val="000000"/>
                          </a:solidFill>
                          <a:latin typeface="Calibri" panose="020F0502020204030204" pitchFamily="34" charset="0"/>
                        </a:rPr>
                        <a:t>XXV - igualdade de direitos entre o trabalhador com vínculo empregatício permanente e o trabalhador avulso; </a:t>
                      </a:r>
                      <a:endParaRPr lang="pt-BR" sz="24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87302019"/>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90542906"/>
              </p:ext>
            </p:extLst>
          </p:nvPr>
        </p:nvGraphicFramePr>
        <p:xfrm>
          <a:off x="231590" y="1387475"/>
          <a:ext cx="8714709" cy="54406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100" b="0" i="0" u="none" strike="noStrike" baseline="0" dirty="0" smtClean="0">
                          <a:solidFill>
                            <a:srgbClr val="000000"/>
                          </a:solidFill>
                          <a:latin typeface="Calibri" panose="020F0502020204030204" pitchFamily="34" charset="0"/>
                        </a:rPr>
                        <a:t>XXVI - liberdade de associação profissional ou sindical do trabalhador, inclusive o direito de não sofrer, sem sua expressa e prévia anuência, qualquer cobrança ou desconto salarial estabelecidos em convenção coletiva ou acordo coletivo de trabalho; </a:t>
                      </a:r>
                    </a:p>
                    <a:p>
                      <a:pPr algn="just"/>
                      <a:r>
                        <a:rPr lang="pt-BR" sz="2100" b="0" i="0" u="none" strike="noStrike" baseline="0" dirty="0" smtClean="0">
                          <a:solidFill>
                            <a:srgbClr val="000000"/>
                          </a:solidFill>
                          <a:latin typeface="Calibri" panose="020F0502020204030204" pitchFamily="34" charset="0"/>
                        </a:rPr>
                        <a:t>XXVII - direito de greve, competindo aos trabalhadores decidir sobre a oportunidade de exercê-lo e sobre os interesses que devam por meio dele defender;</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36295578"/>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879884804"/>
              </p:ext>
            </p:extLst>
          </p:nvPr>
        </p:nvGraphicFramePr>
        <p:xfrm>
          <a:off x="231590" y="1387475"/>
          <a:ext cx="8714709" cy="5334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XXVIII - definição legal sobre os serviços ou atividades essenciais e disposições legais sobre o atendimento das necessidades inadiáveis da comunidade em caso de greve; </a:t>
                      </a:r>
                    </a:p>
                    <a:p>
                      <a:pPr algn="just"/>
                      <a:r>
                        <a:rPr lang="pt-BR" sz="2200" b="0" i="0" u="none" strike="noStrike" baseline="0" dirty="0" smtClean="0">
                          <a:solidFill>
                            <a:srgbClr val="000000"/>
                          </a:solidFill>
                          <a:latin typeface="Calibri" panose="020F0502020204030204" pitchFamily="34" charset="0"/>
                        </a:rPr>
                        <a:t>XXIX - tributos e outros créditos de terceiros; </a:t>
                      </a:r>
                    </a:p>
                    <a:p>
                      <a:pPr algn="just"/>
                      <a:r>
                        <a:rPr lang="pt-BR" sz="2200" b="0" i="0" u="none" strike="noStrike" baseline="0" dirty="0" smtClean="0">
                          <a:solidFill>
                            <a:srgbClr val="000000"/>
                          </a:solidFill>
                          <a:latin typeface="Calibri" panose="020F0502020204030204" pitchFamily="34" charset="0"/>
                        </a:rPr>
                        <a:t>XXX - as disposições previstas nos </a:t>
                      </a:r>
                      <a:r>
                        <a:rPr lang="pt-BR" sz="2200" b="0" i="0" u="none" strike="noStrike" baseline="0" dirty="0" err="1" smtClean="0">
                          <a:solidFill>
                            <a:srgbClr val="000000"/>
                          </a:solidFill>
                          <a:latin typeface="Calibri" panose="020F0502020204030204" pitchFamily="34" charset="0"/>
                        </a:rPr>
                        <a:t>arts</a:t>
                      </a:r>
                      <a:r>
                        <a:rPr lang="pt-BR" sz="2200" b="0" i="0" u="none" strike="noStrike" baseline="0" dirty="0" smtClean="0">
                          <a:solidFill>
                            <a:srgbClr val="000000"/>
                          </a:solidFill>
                          <a:latin typeface="Calibri" panose="020F0502020204030204" pitchFamily="34" charset="0"/>
                        </a:rPr>
                        <a:t>. 373-A, 390, 392, 392-A, 394, 394-A, 395, 396 e 400 desta Consolidação*.</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r>
                        <a:rPr lang="pt-BR" sz="1600" dirty="0" smtClean="0"/>
                        <a:t>O que mudou: </a:t>
                      </a:r>
                      <a:r>
                        <a:rPr lang="pt-BR" sz="1600" dirty="0" smtClean="0">
                          <a:solidFill>
                            <a:srgbClr val="FF0000"/>
                          </a:solidFill>
                        </a:rPr>
                        <a:t>*Proteção</a:t>
                      </a:r>
                      <a:r>
                        <a:rPr lang="pt-BR" sz="1600" baseline="0" dirty="0" smtClean="0">
                          <a:solidFill>
                            <a:srgbClr val="FF0000"/>
                          </a:solidFill>
                        </a:rPr>
                        <a:t> à mulher e do filhos</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965414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741704794"/>
              </p:ext>
            </p:extLst>
          </p:nvPr>
        </p:nvGraphicFramePr>
        <p:xfrm>
          <a:off x="231590" y="1387475"/>
          <a:ext cx="8714709" cy="53340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XXVIII - definição legal sobre os serviços ou atividades essenciais e disposições legais sobre o atendimento das necessidades inadiáveis da comunidade em caso de greve; </a:t>
                      </a:r>
                    </a:p>
                    <a:p>
                      <a:pPr algn="just"/>
                      <a:r>
                        <a:rPr lang="pt-BR" sz="2200" b="0" i="0" u="none" strike="noStrike" baseline="0" dirty="0" smtClean="0">
                          <a:solidFill>
                            <a:srgbClr val="000000"/>
                          </a:solidFill>
                          <a:latin typeface="Calibri" panose="020F0502020204030204" pitchFamily="34" charset="0"/>
                        </a:rPr>
                        <a:t>XXIX - tributos e outros créditos de terceiros; </a:t>
                      </a:r>
                    </a:p>
                    <a:p>
                      <a:pPr algn="just"/>
                      <a:r>
                        <a:rPr lang="pt-BR" sz="2200" b="0" i="0" u="none" strike="noStrike" baseline="0" dirty="0" smtClean="0">
                          <a:solidFill>
                            <a:srgbClr val="000000"/>
                          </a:solidFill>
                          <a:latin typeface="Calibri" panose="020F0502020204030204" pitchFamily="34" charset="0"/>
                        </a:rPr>
                        <a:t>XXX - as disposições previstas nos </a:t>
                      </a:r>
                      <a:r>
                        <a:rPr lang="pt-BR" sz="2200" b="0" i="0" u="none" strike="noStrike" baseline="0" dirty="0" err="1" smtClean="0">
                          <a:solidFill>
                            <a:srgbClr val="000000"/>
                          </a:solidFill>
                          <a:latin typeface="Calibri" panose="020F0502020204030204" pitchFamily="34" charset="0"/>
                        </a:rPr>
                        <a:t>arts</a:t>
                      </a:r>
                      <a:r>
                        <a:rPr lang="pt-BR" sz="2200" b="0" i="0" u="none" strike="noStrike" baseline="0" dirty="0" smtClean="0">
                          <a:solidFill>
                            <a:srgbClr val="000000"/>
                          </a:solidFill>
                          <a:latin typeface="Calibri" panose="020F0502020204030204" pitchFamily="34" charset="0"/>
                        </a:rPr>
                        <a:t>. 373-A, 390, 392, 392-A, 394, 394-A, 395, 396 e 400 desta Consolidação*.</a:t>
                      </a:r>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3629029"/>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913046792"/>
              </p:ext>
            </p:extLst>
          </p:nvPr>
        </p:nvGraphicFramePr>
        <p:xfrm>
          <a:off x="231590" y="1387475"/>
          <a:ext cx="8714709" cy="36880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Matérias NÃO sujeitas à negociação coletiva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0" i="0" u="none" strike="noStrike" baseline="0" dirty="0" smtClean="0">
                          <a:solidFill>
                            <a:srgbClr val="000000"/>
                          </a:solidFill>
                          <a:latin typeface="Calibri" panose="020F0502020204030204" pitchFamily="34" charset="0"/>
                        </a:rPr>
                        <a:t>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Parágrafo único. </a:t>
                      </a:r>
                      <a:r>
                        <a:rPr lang="pt-BR" sz="2200" b="1" i="0" u="none" strike="noStrike" baseline="0" dirty="0" smtClean="0">
                          <a:solidFill>
                            <a:srgbClr val="000000"/>
                          </a:solidFill>
                          <a:latin typeface="Calibri" panose="020F0502020204030204" pitchFamily="34" charset="0"/>
                        </a:rPr>
                        <a:t>Regras sobre duração do trabalho e intervalos não são consideradas como normas de saúde, higiene e segurança do trabalho para os fins do disposto neste artigo</a:t>
                      </a:r>
                      <a:r>
                        <a:rPr lang="pt-BR" sz="2200" b="0" i="0" u="none" strike="noStrike" baseline="0" dirty="0" smtClean="0">
                          <a:solidFill>
                            <a:srgbClr val="000000"/>
                          </a:solidFill>
                          <a:latin typeface="Calibri" panose="020F0502020204030204" pitchFamily="34" charset="0"/>
                        </a:rPr>
                        <a:t>. </a:t>
                      </a:r>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9769853"/>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Da prevalência do negociado sobre os legislado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177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81554102"/>
              </p:ext>
            </p:extLst>
          </p:nvPr>
        </p:nvGraphicFramePr>
        <p:xfrm>
          <a:off x="231590" y="1387475"/>
          <a:ext cx="8714709" cy="423672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Prevalência dos Acordos  Coletivos sobre as Convenções Coletivas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620</a:t>
                      </a:r>
                      <a:r>
                        <a:rPr lang="pt-BR" sz="2400" b="0" i="0" u="none" strike="noStrike" baseline="0" dirty="0" smtClean="0">
                          <a:solidFill>
                            <a:srgbClr val="000000"/>
                          </a:solidFill>
                          <a:latin typeface="Calibri" panose="020F0502020204030204" pitchFamily="34" charset="0"/>
                        </a:rPr>
                        <a:t>. As condições estabelecidas em Convenção quando mais favoráveis, prevalecerão sobre as estipuladas em Acordo. 	</a:t>
                      </a:r>
                    </a:p>
                    <a:p>
                      <a:pPr algn="just"/>
                      <a:endParaRPr lang="pt-BR" sz="2400" b="0" i="0" u="none" strike="noStrike" baseline="0" dirty="0" smtClean="0">
                        <a:solidFill>
                          <a:srgbClr val="FF0000"/>
                        </a:solidFill>
                        <a:latin typeface="Calibri" panose="020F0502020204030204" pitchFamily="34" charset="0"/>
                      </a:endParaRPr>
                    </a:p>
                  </a:txBody>
                  <a:tcPr/>
                </a:tc>
                <a:tc>
                  <a:txBody>
                    <a:bodyPr/>
                    <a:lstStyle/>
                    <a:p>
                      <a:pPr algn="just"/>
                      <a:r>
                        <a:rPr lang="pt-BR" sz="2400" b="1" i="0" u="none" strike="noStrike" baseline="0" dirty="0" smtClean="0">
                          <a:solidFill>
                            <a:srgbClr val="000000"/>
                          </a:solidFill>
                          <a:latin typeface="Calibri" panose="020F0502020204030204" pitchFamily="34" charset="0"/>
                        </a:rPr>
                        <a:t>Art. 620</a:t>
                      </a:r>
                      <a:r>
                        <a:rPr lang="pt-BR" sz="2400" b="0" i="0" u="none" strike="noStrike" baseline="0" dirty="0" smtClean="0">
                          <a:solidFill>
                            <a:srgbClr val="000000"/>
                          </a:solidFill>
                          <a:latin typeface="Calibri" panose="020F0502020204030204" pitchFamily="34" charset="0"/>
                        </a:rPr>
                        <a:t>. </a:t>
                      </a:r>
                      <a:r>
                        <a:rPr lang="pt-BR" sz="2400" b="1" i="0" u="none" strike="noStrike" baseline="0" dirty="0" smtClean="0">
                          <a:solidFill>
                            <a:srgbClr val="000000"/>
                          </a:solidFill>
                          <a:latin typeface="Calibri" panose="020F0502020204030204" pitchFamily="34" charset="0"/>
                        </a:rPr>
                        <a:t>As condições estabelecidas em acordo coletivo de trabalho </a:t>
                      </a:r>
                      <a:r>
                        <a:rPr lang="pt-BR" sz="2400" b="1" i="0" u="none" strike="noStrike" baseline="0" dirty="0" smtClean="0">
                          <a:solidFill>
                            <a:srgbClr val="FF0000"/>
                          </a:solidFill>
                          <a:latin typeface="Calibri" panose="020F0502020204030204" pitchFamily="34" charset="0"/>
                        </a:rPr>
                        <a:t>sempre</a:t>
                      </a:r>
                      <a:r>
                        <a:rPr lang="pt-BR" sz="2400" b="1" i="0" u="none" strike="noStrike" baseline="0" dirty="0" smtClean="0">
                          <a:solidFill>
                            <a:srgbClr val="000000"/>
                          </a:solidFill>
                          <a:latin typeface="Calibri" panose="020F0502020204030204" pitchFamily="34" charset="0"/>
                        </a:rPr>
                        <a:t> prevalecerão sobre as estipuladas em convenção coletiva de trabalho</a:t>
                      </a:r>
                      <a:r>
                        <a:rPr lang="pt-BR" sz="2400" b="0" i="0" u="none" strike="noStrike" baseline="0" dirty="0" smtClean="0">
                          <a:solidFill>
                            <a:srgbClr val="000000"/>
                          </a:solidFill>
                          <a:latin typeface="Calibri" panose="020F0502020204030204" pitchFamily="34" charset="0"/>
                        </a:rPr>
                        <a:t>. 	</a:t>
                      </a:r>
                    </a:p>
                    <a:p>
                      <a:pPr algn="just"/>
                      <a:r>
                        <a:rPr lang="pt-BR" sz="24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1238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426851463"/>
              </p:ext>
            </p:extLst>
          </p:nvPr>
        </p:nvGraphicFramePr>
        <p:xfrm>
          <a:off x="285720" y="1569960"/>
          <a:ext cx="8501122" cy="4541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Horas</a:t>
                      </a:r>
                      <a:r>
                        <a:rPr lang="pt-BR" sz="2600" baseline="0" dirty="0" smtClean="0"/>
                        <a:t>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0" dirty="0" smtClean="0">
                          <a:effectLst/>
                          <a:latin typeface="+mn-lt"/>
                        </a:rPr>
                        <a:t>§ 1º - Do acordo ou do contrato coletivo de trabalho deverá constar, obrigatoriamente, a importância da remuneração da hora suplementar, que será, pelo menos, </a:t>
                      </a:r>
                      <a:r>
                        <a:rPr lang="pt-BR" sz="2400" b="0" u="sng" dirty="0" smtClean="0">
                          <a:effectLst/>
                          <a:latin typeface="+mn-lt"/>
                        </a:rPr>
                        <a:t>20% </a:t>
                      </a:r>
                      <a:r>
                        <a:rPr lang="pt-BR" sz="2400" b="0" dirty="0" smtClean="0">
                          <a:effectLst/>
                          <a:latin typeface="+mn-lt"/>
                        </a:rPr>
                        <a:t>(vinte por cento) superior à da hora normal. </a:t>
                      </a:r>
                      <a:endParaRPr lang="pt-BR" sz="2400" dirty="0" smtClean="0">
                        <a:effectLst/>
                        <a:latin typeface="+mn-lt"/>
                      </a:endParaRPr>
                    </a:p>
                    <a:p>
                      <a:pPr algn="just" rtl="0">
                        <a:lnSpc>
                          <a:spcPct val="100000"/>
                        </a:lnSpc>
                      </a:pPr>
                      <a:endParaRPr lang="pt-BR" sz="2000" dirty="0" smtClean="0">
                        <a:effectLst/>
                      </a:endParaRPr>
                    </a:p>
                  </a:txBody>
                  <a:tcPr/>
                </a:tc>
                <a:tc>
                  <a:txBody>
                    <a:bodyPr/>
                    <a:lstStyle/>
                    <a:p>
                      <a:pPr algn="just" rtl="0">
                        <a:lnSpc>
                          <a:spcPct val="100000"/>
                        </a:lnSpc>
                      </a:pPr>
                      <a:r>
                        <a:rPr lang="pt-BR" sz="2400" b="0" dirty="0" smtClean="0">
                          <a:effectLst/>
                          <a:latin typeface="+mn-lt"/>
                        </a:rPr>
                        <a:t>§ 1º A remuneração da hora extra será, pelo menos, </a:t>
                      </a:r>
                      <a:r>
                        <a:rPr lang="pt-BR" sz="2400" b="0" u="sng" dirty="0" smtClean="0">
                          <a:effectLst/>
                          <a:latin typeface="+mn-lt"/>
                        </a:rPr>
                        <a:t>50%</a:t>
                      </a:r>
                      <a:r>
                        <a:rPr lang="pt-BR" sz="2400" b="0" dirty="0" smtClean="0">
                          <a:effectLst/>
                          <a:latin typeface="+mn-lt"/>
                        </a:rPr>
                        <a:t> (cinquenta por cento) superior à da hora normal. </a:t>
                      </a:r>
                    </a:p>
                    <a:p>
                      <a:pPr algn="just" rtl="0">
                        <a:lnSpc>
                          <a:spcPct val="100000"/>
                        </a:lnSpc>
                      </a:pPr>
                      <a:endParaRPr lang="pt-BR" sz="2400" dirty="0" smtClean="0">
                        <a:effectLst/>
                        <a:latin typeface="+mn-lt"/>
                      </a:endParaRPr>
                    </a:p>
                    <a:p>
                      <a:pPr algn="just" rtl="0">
                        <a:lnSpc>
                          <a:spcPct val="100000"/>
                        </a:lnSpc>
                      </a:pPr>
                      <a:endParaRPr lang="pt-BR" sz="2400" dirty="0" smtClean="0">
                        <a:effectLst/>
                      </a:endParaRPr>
                    </a:p>
                    <a:p>
                      <a:pPr algn="just" rtl="0">
                        <a:lnSpc>
                          <a:spcPct val="100000"/>
                        </a:lnSpc>
                      </a:pPr>
                      <a:endParaRPr lang="pt-BR" sz="2400" dirty="0" smtClean="0">
                        <a:effectLst/>
                      </a:endParaRPr>
                    </a:p>
                    <a:p>
                      <a:pPr algn="just" rtl="0">
                        <a:lnSpc>
                          <a:spcPct val="100000"/>
                        </a:lnSpc>
                      </a:pPr>
                      <a:endParaRPr lang="pt-BR" sz="2400" dirty="0" smtClean="0">
                        <a:effectLst/>
                      </a:endParaRPr>
                    </a:p>
                    <a:p>
                      <a:pPr algn="just"/>
                      <a:endParaRPr lang="pt-BR" sz="2200" b="0" dirty="0">
                        <a:solidFill>
                          <a:srgbClr val="FF0000"/>
                        </a:solidFill>
                      </a:endParaRPr>
                    </a:p>
                  </a:txBody>
                  <a:tcPr/>
                </a:tc>
              </a:tr>
              <a:tr h="116875">
                <a:tc gridSpan="2">
                  <a:txBody>
                    <a:bodyPr/>
                    <a:lstStyle/>
                    <a:p>
                      <a:pPr marL="0" indent="0" algn="l">
                        <a:buNone/>
                      </a:pPr>
                      <a:r>
                        <a:rPr lang="pt-BR" sz="1600" dirty="0" smtClean="0"/>
                        <a:t>O que mudou: Sem alteração de conteúdo, </a:t>
                      </a:r>
                      <a:r>
                        <a:rPr lang="pt-BR" sz="1600" dirty="0" err="1" smtClean="0"/>
                        <a:t>cf</a:t>
                      </a:r>
                      <a:r>
                        <a:rPr lang="pt-BR" sz="1600" dirty="0" smtClean="0"/>
                        <a:t> art. 7º, XVI, CF/88</a:t>
                      </a: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1425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19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838545005"/>
              </p:ext>
            </p:extLst>
          </p:nvPr>
        </p:nvGraphicFramePr>
        <p:xfrm>
          <a:off x="285720" y="1569960"/>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Horas</a:t>
                      </a:r>
                      <a:r>
                        <a:rPr lang="pt-BR" sz="2600" baseline="0" dirty="0" smtClean="0"/>
                        <a:t>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dirty="0" smtClean="0">
                          <a:latin typeface="+mn-lt"/>
                        </a:rPr>
                        <a:t>§ 2</a:t>
                      </a:r>
                      <a:r>
                        <a:rPr lang="pt-BR" sz="2200" u="sng" baseline="30000" dirty="0" smtClean="0">
                          <a:latin typeface="+mn-lt"/>
                        </a:rPr>
                        <a:t>o</a:t>
                      </a:r>
                      <a:r>
                        <a:rPr lang="pt-BR" sz="2200" dirty="0" smtClean="0">
                          <a:latin typeface="+mn-lt"/>
                        </a:rPr>
                        <a:t>  Poderá ser dispensado o acréscimo de salário se, por força de acordo ou convenção coletiva de trabalho, o excesso de horas em um dia for compensado pela correspondente diminuição em outro dia, de maneira que não exceda, no período máximo de um ano, à soma das jornadas semanais de trabalho previstas, nem seja ultrapassado o limite máximo de dez horas diárias.</a:t>
                      </a:r>
                      <a:endParaRPr lang="pt-BR" sz="2200" dirty="0" smtClean="0">
                        <a:effectLst/>
                        <a:latin typeface="+mn-lt"/>
                      </a:endParaRPr>
                    </a:p>
                  </a:txBody>
                  <a:tcPr/>
                </a:tc>
                <a:tc>
                  <a:txBody>
                    <a:bodyPr/>
                    <a:lstStyle/>
                    <a:p>
                      <a:pPr algn="just" rtl="0">
                        <a:lnSpc>
                          <a:spcPct val="100000"/>
                        </a:lnSpc>
                      </a:pPr>
                      <a:r>
                        <a:rPr lang="pt-BR" sz="2400" b="0" dirty="0" smtClean="0">
                          <a:effectLst/>
                          <a:latin typeface="+mn-lt"/>
                        </a:rPr>
                        <a:t>O § 2º foi mantido sem alteração</a:t>
                      </a:r>
                      <a:endParaRPr lang="pt-BR" sz="2200" b="0" dirty="0">
                        <a:solidFill>
                          <a:srgbClr val="FF0000"/>
                        </a:solidFill>
                      </a:endParaRPr>
                    </a:p>
                  </a:txBody>
                  <a:tcPr/>
                </a:tc>
              </a:tr>
              <a:tr h="116875">
                <a:tc gridSpan="2">
                  <a:txBody>
                    <a:bodyPr/>
                    <a:lstStyle/>
                    <a:p>
                      <a:pPr marL="0" indent="0" algn="l">
                        <a:buNone/>
                      </a:pPr>
                      <a:r>
                        <a:rPr lang="pt-BR" sz="1600" dirty="0" smtClean="0"/>
                        <a:t>O que mudou: O §</a:t>
                      </a:r>
                      <a:r>
                        <a:rPr lang="pt-BR" sz="1600" baseline="0" dirty="0" smtClean="0"/>
                        <a:t> 2º trata do Banco de Horas que será referido posteriormente</a:t>
                      </a: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65640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2910" y="642918"/>
            <a:ext cx="6958034" cy="857257"/>
          </a:xfrm>
        </p:spPr>
        <p:txBody>
          <a:bodyPr>
            <a:noAutofit/>
          </a:bodyPr>
          <a:lstStyle/>
          <a:p>
            <a:pPr lvl="0" fontAlgn="base">
              <a:lnSpc>
                <a:spcPct val="115000"/>
              </a:lnSpc>
              <a:spcBef>
                <a:spcPct val="20000"/>
              </a:spcBef>
              <a:spcAft>
                <a:spcPts val="1000"/>
              </a:spcAft>
            </a:pPr>
            <a:r>
              <a:rPr kumimoji="0" lang="pt-BR" sz="2800" b="1" i="1" u="none" strike="noStrike" kern="0" cap="all" spc="0" normalizeH="0" baseline="0" noProof="0" dirty="0" smtClean="0">
                <a:ln>
                  <a:noFill/>
                </a:ln>
                <a:solidFill>
                  <a:srgbClr val="003366"/>
                </a:solidFill>
                <a:effectLst/>
                <a:uLnTx/>
                <a:uFillTx/>
                <a:latin typeface="Arial"/>
                <a:ea typeface="Calibri"/>
                <a:cs typeface="Times New Roman"/>
              </a:rPr>
              <a:t>CONSIDERAÇÕES PRELIMINARES</a:t>
            </a:r>
            <a:endParaRPr lang="pt-BR" sz="28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2</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357158" y="1428737"/>
            <a:ext cx="8572560" cy="5386090"/>
          </a:xfrm>
          <a:prstGeom prst="rect">
            <a:avLst/>
          </a:prstGeom>
        </p:spPr>
        <p:txBody>
          <a:bodyPr wrap="square">
            <a:spAutoFit/>
          </a:bodyPr>
          <a:lstStyle/>
          <a:p>
            <a:pPr algn="just"/>
            <a:r>
              <a:rPr lang="pt-BR" sz="2600" u="sng" dirty="0" smtClean="0"/>
              <a:t>O momento da Reforma</a:t>
            </a:r>
          </a:p>
          <a:p>
            <a:pPr algn="just"/>
            <a:r>
              <a:rPr lang="pt-BR" sz="2600" dirty="0" smtClean="0"/>
              <a:t>	- do período de inércia legislativa;</a:t>
            </a:r>
          </a:p>
          <a:p>
            <a:pPr algn="just"/>
            <a:r>
              <a:rPr lang="pt-BR" sz="2600" dirty="0" smtClean="0"/>
              <a:t>	- das mudanças a partir da CF/88;</a:t>
            </a:r>
          </a:p>
          <a:p>
            <a:pPr algn="just"/>
            <a:r>
              <a:rPr lang="pt-BR" sz="2600" dirty="0" smtClean="0"/>
              <a:t>		</a:t>
            </a:r>
            <a:r>
              <a:rPr lang="pt-BR" sz="2000" dirty="0" smtClean="0"/>
              <a:t>- Lei Nº 8.666/93 – Licitações;</a:t>
            </a:r>
          </a:p>
          <a:p>
            <a:pPr algn="just"/>
            <a:r>
              <a:rPr lang="pt-BR" sz="2000" dirty="0" smtClean="0"/>
              <a:t>		- Lei Nº 9.069/95 – Plano Real</a:t>
            </a:r>
            <a:r>
              <a:rPr lang="pt-BR" sz="1600" dirty="0" smtClean="0"/>
              <a:t> (convalidou a MP 542 de 30/06/1994);</a:t>
            </a:r>
          </a:p>
          <a:p>
            <a:pPr algn="just"/>
            <a:r>
              <a:rPr lang="pt-BR" sz="2000" dirty="0" smtClean="0"/>
              <a:t>		- Lei Nº 9.503/97 – CTB;</a:t>
            </a:r>
          </a:p>
          <a:p>
            <a:pPr algn="just"/>
            <a:r>
              <a:rPr lang="pt-BR" sz="2000" dirty="0" smtClean="0"/>
              <a:t>		- Lei Nº 9.394/96 – LDB;</a:t>
            </a:r>
          </a:p>
          <a:p>
            <a:pPr algn="just"/>
            <a:r>
              <a:rPr lang="pt-BR" sz="2000" dirty="0" smtClean="0"/>
              <a:t>		- EC Nº 19/98 – Reforma Administrativa;</a:t>
            </a:r>
          </a:p>
          <a:p>
            <a:pPr algn="just"/>
            <a:r>
              <a:rPr lang="pt-BR" sz="2000" dirty="0" smtClean="0"/>
              <a:t>		- EC Nº 20/98 – Reforma da Previdência;</a:t>
            </a:r>
          </a:p>
          <a:p>
            <a:pPr algn="just"/>
            <a:r>
              <a:rPr lang="pt-BR" sz="2000" dirty="0" smtClean="0"/>
              <a:t>		- LC Nº 101/00 – LRF;</a:t>
            </a:r>
          </a:p>
          <a:p>
            <a:pPr algn="just"/>
            <a:r>
              <a:rPr lang="pt-BR" sz="2000" dirty="0" smtClean="0"/>
              <a:t>		- EC Nº 41/03 – Previdência</a:t>
            </a:r>
          </a:p>
          <a:p>
            <a:pPr algn="just"/>
            <a:r>
              <a:rPr lang="pt-BR" sz="2000" dirty="0" smtClean="0"/>
              <a:t>		- EC Nº 47/05 – Previdência;</a:t>
            </a:r>
          </a:p>
          <a:p>
            <a:pPr algn="just"/>
            <a:r>
              <a:rPr lang="pt-BR" sz="2000" dirty="0" smtClean="0"/>
              <a:t>		- EC Nº 51/06 – ACS/ACE</a:t>
            </a:r>
          </a:p>
          <a:p>
            <a:pPr algn="just"/>
            <a:r>
              <a:rPr lang="pt-BR" sz="2000" dirty="0" smtClean="0"/>
              <a:t>		- LC Nº 123/06 – Estatuto Nac. ME/EPP;</a:t>
            </a:r>
          </a:p>
          <a:p>
            <a:pPr algn="just"/>
            <a:r>
              <a:rPr lang="pt-BR" sz="2000" dirty="0" smtClean="0"/>
              <a:t>		- Lei Nº 12.527/11 – Lei de Acesso a Informação;</a:t>
            </a:r>
          </a:p>
          <a:p>
            <a:pPr algn="just"/>
            <a:r>
              <a:rPr lang="pt-BR" sz="2000" dirty="0" smtClean="0"/>
              <a:t>		- EC Nº 70/12 - Previdência</a:t>
            </a:r>
            <a:endParaRPr lang="pt-BR" sz="2000" dirty="0"/>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905575189"/>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Horas</a:t>
                      </a:r>
                      <a:r>
                        <a:rPr lang="pt-BR" sz="2600" baseline="0" dirty="0" smtClean="0"/>
                        <a:t>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0" dirty="0" smtClean="0">
                          <a:effectLst/>
                          <a:latin typeface="+mn-lt"/>
                        </a:rPr>
                        <a:t>§ 3º Na hipótese de rescisão do contrato de trabalho sem que tenha havido a compensação integral da jornada extraordinária, </a:t>
                      </a:r>
                      <a:r>
                        <a:rPr lang="pt-BR" sz="2400" b="0" u="sng" dirty="0" smtClean="0">
                          <a:effectLst/>
                          <a:latin typeface="+mn-lt"/>
                        </a:rPr>
                        <a:t>na forma do parágrafo anterior</a:t>
                      </a:r>
                      <a:r>
                        <a:rPr lang="pt-BR" sz="2400" b="0" dirty="0" smtClean="0">
                          <a:effectLst/>
                          <a:latin typeface="+mn-lt"/>
                        </a:rPr>
                        <a:t>, fará o trabalhador jus ao pagamento das horas extras não compensadas, calculadas sobre o valor da remuneração na data da rescisão. </a:t>
                      </a:r>
                      <a:endParaRPr lang="pt-BR" sz="2200" dirty="0" smtClean="0">
                        <a:effectLst/>
                        <a:latin typeface="+mn-lt"/>
                      </a:endParaRPr>
                    </a:p>
                  </a:txBody>
                  <a:tcPr/>
                </a:tc>
                <a:tc>
                  <a:txBody>
                    <a:bodyPr/>
                    <a:lstStyle/>
                    <a:p>
                      <a:pPr algn="just" rtl="0">
                        <a:lnSpc>
                          <a:spcPct val="100000"/>
                        </a:lnSpc>
                      </a:pPr>
                      <a:r>
                        <a:rPr lang="pt-BR" sz="2400" b="0" dirty="0" smtClean="0">
                          <a:effectLst/>
                          <a:latin typeface="+mn-lt"/>
                        </a:rPr>
                        <a:t>§ 3º Na hipótese de rescisão do contrato de trabalho sem que tenha havido a compensação integral da jornada extraordinária, na forma dos </a:t>
                      </a:r>
                      <a:r>
                        <a:rPr lang="pt-BR" sz="2400" b="0" dirty="0" smtClean="0">
                          <a:solidFill>
                            <a:srgbClr val="FF0000"/>
                          </a:solidFill>
                          <a:effectLst/>
                          <a:latin typeface="+mn-lt"/>
                        </a:rPr>
                        <a:t>§§ 2º e 5º</a:t>
                      </a:r>
                      <a:r>
                        <a:rPr lang="pt-BR" sz="2400" b="0" dirty="0" smtClean="0">
                          <a:effectLst/>
                          <a:latin typeface="+mn-lt"/>
                        </a:rPr>
                        <a:t> deste artigo, o trabalhador terá direito ao pagamento das horas extras não compensadas, calculadas sobre o valor da remuneração na data da rescisão. </a:t>
                      </a:r>
                      <a:endParaRPr lang="pt-BR" sz="2200" b="0" dirty="0">
                        <a:solidFill>
                          <a:srgbClr val="FF0000"/>
                        </a:solidFill>
                      </a:endParaRPr>
                    </a:p>
                  </a:txBody>
                  <a:tcPr/>
                </a:tc>
              </a:tr>
              <a:tr h="116875">
                <a:tc gridSpan="2">
                  <a:txBody>
                    <a:bodyPr/>
                    <a:lstStyle/>
                    <a:p>
                      <a:pPr marL="0" indent="0" algn="l">
                        <a:buNone/>
                      </a:pPr>
                      <a:r>
                        <a:rPr lang="pt-BR" sz="1600" dirty="0" smtClean="0"/>
                        <a:t>O que mudou: Adequação na redação - §§ 2º e 5º trata do Banco de Horas</a:t>
                      </a: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3641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229665888"/>
              </p:ext>
            </p:extLst>
          </p:nvPr>
        </p:nvGraphicFramePr>
        <p:xfrm>
          <a:off x="275835" y="1315242"/>
          <a:ext cx="8501122" cy="31089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Horas</a:t>
                      </a:r>
                      <a:r>
                        <a:rPr lang="pt-BR" sz="2600" baseline="0" dirty="0" smtClean="0"/>
                        <a:t>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0" dirty="0" smtClean="0">
                          <a:effectLst/>
                          <a:latin typeface="Calibri" panose="020F0502020204030204" pitchFamily="34" charset="0"/>
                        </a:rPr>
                        <a:t>§ 4º Os empregados sob o regime de tempo parcial </a:t>
                      </a:r>
                      <a:r>
                        <a:rPr lang="pt-BR" sz="2400" b="0" u="sng" dirty="0" smtClean="0">
                          <a:effectLst/>
                          <a:latin typeface="Calibri" panose="020F0502020204030204" pitchFamily="34" charset="0"/>
                        </a:rPr>
                        <a:t>não</a:t>
                      </a:r>
                      <a:r>
                        <a:rPr lang="pt-BR" sz="2400" b="0" dirty="0" smtClean="0">
                          <a:effectLst/>
                          <a:latin typeface="Calibri" panose="020F0502020204030204" pitchFamily="34" charset="0"/>
                        </a:rPr>
                        <a:t> poderão prestar horas extras.</a:t>
                      </a:r>
                      <a:r>
                        <a:rPr lang="pt-BR" sz="2400" b="0" dirty="0" smtClean="0">
                          <a:effectLst/>
                          <a:latin typeface="Calibri, Calibri, sans-serif"/>
                        </a:rPr>
                        <a:t> </a:t>
                      </a:r>
                      <a:r>
                        <a:rPr lang="pt-BR" sz="2400" dirty="0" smtClean="0">
                          <a:effectLst/>
                        </a:rPr>
                        <a:t/>
                      </a:r>
                      <a:br>
                        <a:rPr lang="pt-BR" sz="2400" dirty="0" smtClean="0">
                          <a:effectLst/>
                        </a:rPr>
                      </a:br>
                      <a:endParaRPr lang="pt-BR" sz="2400" dirty="0" smtClean="0">
                        <a:effectLst/>
                      </a:endParaRPr>
                    </a:p>
                    <a:p>
                      <a:pPr algn="just" rtl="0">
                        <a:lnSpc>
                          <a:spcPct val="100000"/>
                        </a:lnSpc>
                      </a:pPr>
                      <a:r>
                        <a:rPr lang="pt-BR" sz="2400" b="0" dirty="0" smtClean="0">
                          <a:effectLst/>
                          <a:latin typeface="+mn-lt"/>
                        </a:rPr>
                        <a:t> </a:t>
                      </a:r>
                      <a:endParaRPr lang="pt-BR" sz="2200" dirty="0" smtClean="0">
                        <a:effectLst/>
                        <a:latin typeface="+mn-lt"/>
                      </a:endParaRPr>
                    </a:p>
                  </a:txBody>
                  <a:tcPr/>
                </a:tc>
                <a:tc>
                  <a:txBody>
                    <a:bodyPr/>
                    <a:lstStyle/>
                    <a:p>
                      <a:pPr algn="just" rtl="0">
                        <a:lnSpc>
                          <a:spcPct val="100000"/>
                        </a:lnSpc>
                      </a:pPr>
                      <a:r>
                        <a:rPr lang="pt-BR" sz="2400" b="0" dirty="0" smtClean="0">
                          <a:solidFill>
                            <a:srgbClr val="FF0000"/>
                          </a:solidFill>
                          <a:effectLst/>
                          <a:latin typeface="+mn-lt"/>
                        </a:rPr>
                        <a:t>REVOGADO</a:t>
                      </a:r>
                      <a:r>
                        <a:rPr lang="pt-BR" sz="2400" b="0" dirty="0" smtClean="0">
                          <a:effectLst/>
                          <a:latin typeface="+mn-lt"/>
                        </a:rPr>
                        <a:t> </a:t>
                      </a:r>
                      <a:endParaRPr lang="pt-BR" sz="2200" b="0" dirty="0">
                        <a:solidFill>
                          <a:srgbClr val="FF0000"/>
                        </a:solidFill>
                      </a:endParaRPr>
                    </a:p>
                  </a:txBody>
                  <a:tcPr/>
                </a:tc>
              </a:tr>
              <a:tr h="116875">
                <a:tc gridSpan="2">
                  <a:txBody>
                    <a:bodyPr/>
                    <a:lstStyle/>
                    <a:p>
                      <a:pPr marL="0" indent="0" algn="l">
                        <a:buNone/>
                      </a:pPr>
                      <a:r>
                        <a:rPr lang="pt-BR" sz="1600" dirty="0" smtClean="0"/>
                        <a:t>O que mudou: Passou a ser permitido</a:t>
                      </a:r>
                      <a:r>
                        <a:rPr lang="pt-BR" sz="1600" baseline="0" dirty="0" smtClean="0"/>
                        <a:t> </a:t>
                      </a:r>
                      <a:r>
                        <a:rPr lang="pt-BR" sz="1600" dirty="0" smtClean="0"/>
                        <a:t>a prestação de horas extras no regime de</a:t>
                      </a:r>
                      <a:r>
                        <a:rPr lang="pt-BR" sz="1600" baseline="0" dirty="0" smtClean="0"/>
                        <a:t> tempo parcial</a:t>
                      </a:r>
                      <a:endParaRPr lang="pt-BR" sz="1600" dirty="0"/>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395660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685289820"/>
              </p:ext>
            </p:extLst>
          </p:nvPr>
        </p:nvGraphicFramePr>
        <p:xfrm>
          <a:off x="275835" y="1315242"/>
          <a:ext cx="8501122" cy="49987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Compensação de jornada – Banco de Horas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smtClean="0">
                        <a:effectLst/>
                        <a:latin typeface="+mn-lt"/>
                      </a:endParaRPr>
                    </a:p>
                  </a:txBody>
                  <a:tcPr/>
                </a:tc>
                <a:tc>
                  <a:txBody>
                    <a:bodyPr/>
                    <a:lstStyle/>
                    <a:p>
                      <a:pPr algn="just" rtl="0">
                        <a:lnSpc>
                          <a:spcPct val="100000"/>
                        </a:lnSpc>
                      </a:pPr>
                      <a:r>
                        <a:rPr lang="pt-BR" sz="2200" b="0" i="1" dirty="0" smtClean="0">
                          <a:effectLst/>
                          <a:latin typeface="+mn-lt"/>
                        </a:rPr>
                        <a:t>§ 5º O banco de horas de que trata o § 2º deste artigo </a:t>
                      </a:r>
                      <a:r>
                        <a:rPr lang="pt-BR" sz="2200" b="1" i="1" dirty="0" smtClean="0">
                          <a:effectLst/>
                          <a:latin typeface="+mn-lt"/>
                        </a:rPr>
                        <a:t>poderá ser pactuado por acordo individual escrito</a:t>
                      </a:r>
                      <a:r>
                        <a:rPr lang="pt-BR" sz="2200" b="0" i="1" dirty="0" smtClean="0">
                          <a:effectLst/>
                          <a:latin typeface="+mn-lt"/>
                        </a:rPr>
                        <a:t>, </a:t>
                      </a:r>
                      <a:r>
                        <a:rPr lang="pt-BR" sz="2200" b="1" i="1" dirty="0" smtClean="0">
                          <a:effectLst/>
                          <a:latin typeface="+mn-lt"/>
                        </a:rPr>
                        <a:t>desde que a </a:t>
                      </a:r>
                      <a:r>
                        <a:rPr lang="pt-BR" sz="2200" b="1" i="1" dirty="0" smtClean="0">
                          <a:solidFill>
                            <a:srgbClr val="FF0000"/>
                          </a:solidFill>
                          <a:effectLst/>
                          <a:latin typeface="+mn-lt"/>
                        </a:rPr>
                        <a:t>compensação ocorra no período máximo de seis meses</a:t>
                      </a:r>
                      <a:r>
                        <a:rPr lang="pt-BR" sz="2200" b="0" i="1" dirty="0" smtClean="0">
                          <a:solidFill>
                            <a:srgbClr val="FF0000"/>
                          </a:solidFill>
                          <a:effectLst/>
                          <a:latin typeface="+mn-lt"/>
                        </a:rPr>
                        <a:t>. </a:t>
                      </a:r>
                      <a:endParaRPr lang="pt-BR" sz="2200" dirty="0" smtClean="0">
                        <a:solidFill>
                          <a:srgbClr val="FF0000"/>
                        </a:solidFill>
                        <a:effectLst/>
                        <a:latin typeface="+mn-lt"/>
                      </a:endParaRPr>
                    </a:p>
                    <a:p>
                      <a:pPr algn="just" rtl="0">
                        <a:lnSpc>
                          <a:spcPct val="100000"/>
                        </a:lnSpc>
                      </a:pPr>
                      <a:r>
                        <a:rPr lang="pt-BR" sz="2200" b="0" u="none" strike="noStrike" dirty="0" smtClean="0">
                          <a:effectLst/>
                          <a:latin typeface="+mn-lt"/>
                        </a:rPr>
                        <a:t>§ 6º </a:t>
                      </a:r>
                      <a:r>
                        <a:rPr lang="pt-BR" sz="2200" b="1" u="none" strike="noStrike" dirty="0" smtClean="0">
                          <a:effectLst/>
                          <a:latin typeface="+mn-lt"/>
                        </a:rPr>
                        <a:t>É lícito o regime de compensação de jornada estabelecido por </a:t>
                      </a:r>
                      <a:r>
                        <a:rPr lang="pt-BR" sz="2200" b="1" u="sng" strike="noStrike" dirty="0" smtClean="0">
                          <a:effectLst/>
                          <a:latin typeface="+mn-lt"/>
                        </a:rPr>
                        <a:t>acordo individual</a:t>
                      </a:r>
                      <a:r>
                        <a:rPr lang="pt-BR" sz="2200" b="1" u="none" strike="noStrike" dirty="0" smtClean="0">
                          <a:effectLst/>
                          <a:latin typeface="+mn-lt"/>
                        </a:rPr>
                        <a:t>, tácito ou escrito, para a compensação no mesmo mês</a:t>
                      </a:r>
                      <a:r>
                        <a:rPr lang="pt-BR" sz="2200" b="0" u="none" strike="noStrike" dirty="0" smtClean="0">
                          <a:effectLst/>
                          <a:latin typeface="+mn-lt"/>
                        </a:rPr>
                        <a:t>.</a:t>
                      </a:r>
                      <a:r>
                        <a:rPr lang="pt-BR" sz="2400" b="0" u="none" strike="noStrike" dirty="0" smtClean="0">
                          <a:effectLst/>
                          <a:latin typeface="Calibri, Calibri, sans-serif"/>
                        </a:rPr>
                        <a:t> </a:t>
                      </a: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37514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105490741"/>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Compensação de jornada – Banco de Horas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smtClean="0">
                        <a:effectLst/>
                        <a:latin typeface="+mn-lt"/>
                      </a:endParaRPr>
                    </a:p>
                  </a:txBody>
                  <a:tcPr/>
                </a:tc>
                <a:tc>
                  <a:txBody>
                    <a:bodyPr/>
                    <a:lstStyle/>
                    <a:p>
                      <a:pPr algn="just" rtl="0">
                        <a:lnSpc>
                          <a:spcPct val="100000"/>
                        </a:lnSpc>
                      </a:pPr>
                      <a:r>
                        <a:rPr lang="pt-BR" sz="2000" b="1" i="0" dirty="0" smtClean="0">
                          <a:effectLst/>
                          <a:latin typeface="+mn-lt"/>
                        </a:rPr>
                        <a:t>Art. 59-B</a:t>
                      </a:r>
                      <a:r>
                        <a:rPr lang="pt-BR" sz="2000" b="0" i="0" dirty="0" smtClean="0">
                          <a:effectLst/>
                          <a:latin typeface="+mn-lt"/>
                        </a:rPr>
                        <a:t>. </a:t>
                      </a:r>
                      <a:r>
                        <a:rPr lang="pt-BR" sz="2000" b="1" i="0" dirty="0" smtClean="0">
                          <a:effectLst/>
                          <a:latin typeface="+mn-lt"/>
                        </a:rPr>
                        <a:t>O não atendimento das exigências legais para compensação de jornada</a:t>
                      </a:r>
                      <a:r>
                        <a:rPr lang="pt-BR" sz="2000" b="0" i="0" dirty="0" smtClean="0">
                          <a:effectLst/>
                          <a:latin typeface="+mn-lt"/>
                        </a:rPr>
                        <a:t>, inclusive quando estabelecida mediante acordo tácito, não implica a repetição do pagamento das horas excedentes à jornada normal diária </a:t>
                      </a:r>
                      <a:r>
                        <a:rPr lang="pt-BR" sz="2000" b="1" i="0" dirty="0" smtClean="0">
                          <a:effectLst/>
                          <a:latin typeface="+mn-lt"/>
                        </a:rPr>
                        <a:t>se não ultrapassada a duração máxima semanal</a:t>
                      </a:r>
                      <a:r>
                        <a:rPr lang="pt-BR" sz="2000" b="0" i="0" dirty="0" smtClean="0">
                          <a:effectLst/>
                          <a:latin typeface="+mn-lt"/>
                        </a:rPr>
                        <a:t>, </a:t>
                      </a:r>
                      <a:r>
                        <a:rPr lang="pt-BR" sz="2000" b="1" i="0" dirty="0" smtClean="0">
                          <a:effectLst/>
                          <a:latin typeface="+mn-lt"/>
                        </a:rPr>
                        <a:t>sendo devido apenas o respectivo adicional</a:t>
                      </a:r>
                      <a:r>
                        <a:rPr lang="pt-BR" sz="2000" b="0" i="0" dirty="0" smtClean="0">
                          <a:effectLst/>
                          <a:latin typeface="+mn-lt"/>
                        </a:rPr>
                        <a:t>. </a:t>
                      </a:r>
                      <a:endParaRPr lang="pt-BR" sz="2000" dirty="0" smtClean="0">
                        <a:effectLst/>
                        <a:latin typeface="+mn-lt"/>
                      </a:endParaRPr>
                    </a:p>
                    <a:p>
                      <a:pPr algn="just" rtl="0">
                        <a:lnSpc>
                          <a:spcPct val="100000"/>
                        </a:lnSpc>
                      </a:pPr>
                      <a:r>
                        <a:rPr lang="pt-BR" sz="2000" b="0" u="none" strike="noStrike" dirty="0" smtClean="0">
                          <a:effectLst/>
                          <a:latin typeface="+mn-lt"/>
                        </a:rPr>
                        <a:t>Parágrafo único. </a:t>
                      </a:r>
                      <a:r>
                        <a:rPr lang="pt-BR" sz="2000" b="1" u="none" strike="noStrike" dirty="0" smtClean="0">
                          <a:effectLst/>
                          <a:latin typeface="+mn-lt"/>
                        </a:rPr>
                        <a:t>A prestação de horas extras habituais não descaracteriza o acordo de compensação de jornada e o banco de horas</a:t>
                      </a:r>
                      <a:r>
                        <a:rPr lang="pt-BR" sz="2000" b="0" u="none" strike="noStrike" dirty="0" smtClean="0">
                          <a:effectLst/>
                          <a:latin typeface="+mn-lt"/>
                        </a:rPr>
                        <a:t>.</a:t>
                      </a:r>
                      <a:r>
                        <a:rPr lang="pt-BR" sz="2400" b="0" u="none" strike="noStrike" dirty="0" smtClean="0">
                          <a:effectLst/>
                          <a:latin typeface="Calibri, Calibri, sans-serif"/>
                        </a:rPr>
                        <a:t> </a:t>
                      </a: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9056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251244016"/>
              </p:ext>
            </p:extLst>
          </p:nvPr>
        </p:nvGraphicFramePr>
        <p:xfrm>
          <a:off x="275835" y="1221825"/>
          <a:ext cx="8501122" cy="49682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Jornada 12 x 36</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smtClean="0">
                        <a:effectLst/>
                        <a:latin typeface="+mn-lt"/>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59-A</a:t>
                      </a:r>
                      <a:r>
                        <a:rPr lang="pt-BR" sz="2200" b="0" i="0" u="none" strike="noStrike" baseline="0" dirty="0" smtClean="0">
                          <a:solidFill>
                            <a:srgbClr val="000000"/>
                          </a:solidFill>
                          <a:latin typeface="Calibri" panose="020F0502020204030204" pitchFamily="34" charset="0"/>
                        </a:rPr>
                        <a:t>. Em exceção ao disposto no art. 59 e em leis específicas, é facultado às partes, </a:t>
                      </a:r>
                      <a:r>
                        <a:rPr lang="pt-BR" sz="2200" b="1" i="0" u="none" strike="noStrike" baseline="0" dirty="0" smtClean="0">
                          <a:solidFill>
                            <a:srgbClr val="000000"/>
                          </a:solidFill>
                          <a:latin typeface="Calibri" panose="020F0502020204030204" pitchFamily="34" charset="0"/>
                        </a:rPr>
                        <a:t>por meio de convenção coletiva ou acordo coletivo de trabalho</a:t>
                      </a:r>
                      <a:r>
                        <a:rPr lang="pt-BR" sz="2200" b="0" i="0" u="none" strike="noStrike" baseline="0" dirty="0" smtClean="0">
                          <a:solidFill>
                            <a:srgbClr val="000000"/>
                          </a:solidFill>
                          <a:latin typeface="Calibri" panose="020F0502020204030204" pitchFamily="34" charset="0"/>
                        </a:rPr>
                        <a:t>, estabelecer horário de trabalho de </a:t>
                      </a:r>
                      <a:r>
                        <a:rPr lang="pt-BR" sz="2200" b="0" i="0" u="sng" strike="noStrike" baseline="0" dirty="0" smtClean="0">
                          <a:solidFill>
                            <a:srgbClr val="000000"/>
                          </a:solidFill>
                          <a:latin typeface="Calibri" panose="020F0502020204030204" pitchFamily="34" charset="0"/>
                        </a:rPr>
                        <a:t>doze horas seguidas por trinta e seis horas ininterruptas de descanso, </a:t>
                      </a:r>
                      <a:r>
                        <a:rPr lang="pt-BR" sz="2200" b="1" i="0" u="none" strike="noStrike" baseline="0" dirty="0" smtClean="0">
                          <a:solidFill>
                            <a:srgbClr val="000000"/>
                          </a:solidFill>
                          <a:latin typeface="Calibri" panose="020F0502020204030204" pitchFamily="34" charset="0"/>
                        </a:rPr>
                        <a:t>observados ou indenizados os intervalos para repouso e alimentação</a:t>
                      </a:r>
                      <a:r>
                        <a:rPr lang="pt-BR" sz="2200" b="0" i="0" u="none" strike="noStrike" baseline="0" dirty="0" smtClean="0">
                          <a:solidFill>
                            <a:srgbClr val="000000"/>
                          </a:solidFill>
                          <a:latin typeface="Calibri" panose="020F0502020204030204" pitchFamily="34" charset="0"/>
                        </a:rPr>
                        <a:t>. </a:t>
                      </a:r>
                      <a:r>
                        <a:rPr lang="pt-BR" sz="2200" b="0" i="0" u="none" strike="noStrike" baseline="0" dirty="0" smtClean="0">
                          <a:solidFill>
                            <a:srgbClr val="FF0000"/>
                          </a:solidFill>
                          <a:latin typeface="Calibri" panose="020F0502020204030204" pitchFamily="34" charset="0"/>
                        </a:rPr>
                        <a:t>MP 808</a:t>
                      </a:r>
                      <a:endParaRPr lang="pt-BR" sz="2200" b="0" dirty="0">
                        <a:solidFill>
                          <a:srgbClr val="FF0000"/>
                        </a:solidFill>
                      </a:endParaRPr>
                    </a:p>
                  </a:txBody>
                  <a:tcPr/>
                </a:tc>
              </a:tr>
              <a:tr h="241862">
                <a:tc gridSpan="2">
                  <a:txBody>
                    <a:bodyPr/>
                    <a:lstStyle/>
                    <a:p>
                      <a:pPr marL="0" indent="0" algn="l">
                        <a:buNone/>
                      </a:pPr>
                      <a:r>
                        <a:rPr lang="pt-BR" sz="1600" dirty="0" smtClean="0"/>
                        <a:t>O que mudou:  </a:t>
                      </a:r>
                      <a:r>
                        <a:rPr lang="pt-BR" sz="1600" dirty="0" smtClean="0">
                          <a:solidFill>
                            <a:srgbClr val="FF0000"/>
                          </a:solidFill>
                        </a:rPr>
                        <a:t>Redação da 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682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182711353"/>
              </p:ext>
            </p:extLst>
          </p:nvPr>
        </p:nvGraphicFramePr>
        <p:xfrm>
          <a:off x="275835" y="1315242"/>
          <a:ext cx="8501122" cy="49682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Jornada 12 x 36</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smtClean="0">
                        <a:effectLst/>
                        <a:latin typeface="+mn-lt"/>
                      </a:endParaRPr>
                    </a:p>
                  </a:txBody>
                  <a:tcPr/>
                </a:tc>
                <a:tc>
                  <a:txBody>
                    <a:bodyPr/>
                    <a:lstStyle/>
                    <a:p>
                      <a:pPr algn="just" rtl="0">
                        <a:lnSpc>
                          <a:spcPct val="100000"/>
                        </a:lnSpc>
                      </a:pPr>
                      <a:r>
                        <a:rPr lang="pt-BR" sz="2200" b="0" i="1" dirty="0" smtClean="0">
                          <a:effectLst/>
                          <a:latin typeface="+mn-lt"/>
                        </a:rPr>
                        <a:t>§ 1º </a:t>
                      </a:r>
                      <a:r>
                        <a:rPr lang="pt-BR" sz="2200" b="1" i="1" dirty="0" smtClean="0">
                          <a:effectLst/>
                          <a:latin typeface="+mn-lt"/>
                        </a:rPr>
                        <a:t>A remuneração mensal </a:t>
                      </a:r>
                      <a:r>
                        <a:rPr lang="pt-BR" sz="2200" b="0" i="1" dirty="0" smtClean="0">
                          <a:effectLst/>
                          <a:latin typeface="+mn-lt"/>
                        </a:rPr>
                        <a:t>pactuada pelo horário previsto no caput </a:t>
                      </a:r>
                      <a:r>
                        <a:rPr lang="pt-BR" sz="2200" b="0" i="0" dirty="0" smtClean="0">
                          <a:effectLst/>
                          <a:latin typeface="+mn-lt"/>
                        </a:rPr>
                        <a:t>deste artigo </a:t>
                      </a:r>
                      <a:r>
                        <a:rPr lang="pt-BR" sz="2200" b="1" i="0" dirty="0" smtClean="0">
                          <a:effectLst/>
                          <a:latin typeface="+mn-lt"/>
                        </a:rPr>
                        <a:t>abrange os pagamentos devidos pelo descanso semanal remunerado e pelo descanso em feriados</a:t>
                      </a:r>
                      <a:r>
                        <a:rPr lang="pt-BR" sz="2200" b="0" i="0" dirty="0" smtClean="0">
                          <a:effectLst/>
                          <a:latin typeface="+mn-lt"/>
                        </a:rPr>
                        <a:t>, e serão considerados compensados os feriados e as prorrogações de trabalho noturno, quando houver, de que tratam o art. 70 e o § 5º do art. 73 desta Consolidação. </a:t>
                      </a:r>
                      <a:r>
                        <a:rPr lang="pt-BR" sz="2200" b="0" i="0" dirty="0" smtClean="0">
                          <a:solidFill>
                            <a:srgbClr val="FF0000"/>
                          </a:solidFill>
                          <a:effectLst/>
                          <a:latin typeface="+mn-lt"/>
                        </a:rPr>
                        <a:t>MP 808</a:t>
                      </a:r>
                      <a:endParaRPr lang="pt-BR" sz="2200" b="0" dirty="0">
                        <a:solidFill>
                          <a:srgbClr val="FF0000"/>
                        </a:solidFill>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3591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09125956"/>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Jornada 12 x 36</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smtClean="0">
                        <a:effectLst/>
                        <a:latin typeface="+mn-lt"/>
                      </a:endParaRPr>
                    </a:p>
                  </a:txBody>
                  <a:tcPr/>
                </a:tc>
                <a:tc>
                  <a:txBody>
                    <a:bodyPr/>
                    <a:lstStyle/>
                    <a:p>
                      <a:pPr algn="just" rtl="0">
                        <a:lnSpc>
                          <a:spcPct val="100000"/>
                        </a:lnSpc>
                      </a:pPr>
                      <a:r>
                        <a:rPr lang="pt-BR" sz="2200" b="0" i="0" dirty="0" smtClean="0">
                          <a:effectLst/>
                          <a:latin typeface="+mn-lt"/>
                        </a:rPr>
                        <a:t>§ 1º É facultado às entidades atuantes no </a:t>
                      </a:r>
                      <a:r>
                        <a:rPr lang="pt-BR" sz="2200" b="0" i="0" dirty="0" smtClean="0">
                          <a:solidFill>
                            <a:srgbClr val="FF0000"/>
                          </a:solidFill>
                          <a:effectLst/>
                          <a:latin typeface="+mn-lt"/>
                        </a:rPr>
                        <a:t>setor de saúde</a:t>
                      </a:r>
                      <a:r>
                        <a:rPr lang="pt-BR" sz="2200" b="0" i="0" dirty="0" smtClean="0">
                          <a:effectLst/>
                          <a:latin typeface="+mn-lt"/>
                        </a:rPr>
                        <a:t> estabelecer, por meio de acordo individual escrito, convenção coletiva ou acordo coletivo de trabalho, horário de trabalho de doze horas seguidas por trinta e seis horas ininterruptas de descanso, observados ou indenizados os intervalos para repouso e alimentação.</a:t>
                      </a:r>
                    </a:p>
                    <a:p>
                      <a:pPr algn="just" rtl="0">
                        <a:lnSpc>
                          <a:spcPct val="100000"/>
                        </a:lnSpc>
                      </a:pPr>
                      <a:r>
                        <a:rPr lang="pt-BR" sz="2200" b="0" i="0" dirty="0" smtClean="0">
                          <a:solidFill>
                            <a:srgbClr val="FF0000"/>
                          </a:solidFill>
                          <a:effectLst/>
                          <a:latin typeface="+mn-lt"/>
                        </a:rPr>
                        <a:t>Incluído MP 808</a:t>
                      </a:r>
                      <a:endParaRPr lang="pt-BR" sz="2200" b="0" dirty="0">
                        <a:solidFill>
                          <a:srgbClr val="FF0000"/>
                        </a:solidFill>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44785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946594930"/>
              </p:ext>
            </p:extLst>
          </p:nvPr>
        </p:nvGraphicFramePr>
        <p:xfrm>
          <a:off x="275835" y="1315242"/>
          <a:ext cx="8501122" cy="49377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Prorrogação de jornada em atividade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b="1" i="0" dirty="0" smtClean="0">
                          <a:effectLst/>
                          <a:latin typeface="+mn-lt"/>
                        </a:rPr>
                        <a:t>Art. 60 </a:t>
                      </a:r>
                      <a:r>
                        <a:rPr lang="pt-BR" sz="1600" b="0" i="0" dirty="0" smtClean="0">
                          <a:effectLst/>
                          <a:latin typeface="+mn-lt"/>
                        </a:rPr>
                        <a:t>- </a:t>
                      </a:r>
                      <a:r>
                        <a:rPr lang="pt-BR" sz="1600" b="0" i="0" u="sng" dirty="0" smtClean="0">
                          <a:effectLst/>
                          <a:latin typeface="+mn-lt"/>
                        </a:rPr>
                        <a:t>Nas atividades insalubres</a:t>
                      </a:r>
                      <a:r>
                        <a:rPr lang="pt-BR" sz="1600" b="0" i="0" dirty="0" smtClean="0">
                          <a:effectLst/>
                          <a:latin typeface="+mn-lt"/>
                        </a:rPr>
                        <a:t>, assim consideradas as constantes dos quadros mencionados no capítulo "Da Segurança e da Medicina do Trabalho", ou que neles venham a ser incluídas por ato do Ministro do Trabalho, Indústria e Comércio, </a:t>
                      </a:r>
                      <a:r>
                        <a:rPr lang="pt-BR" sz="1600" b="0" i="0" u="sng" dirty="0" smtClean="0">
                          <a:effectLst/>
                          <a:latin typeface="+mn-lt"/>
                        </a:rPr>
                        <a:t>quaisquer prorrogações só poderão ser acordadas mediante licença prévia das autoridades competentes em matéria de higiene do trabalho</a:t>
                      </a:r>
                      <a:r>
                        <a:rPr lang="pt-BR" sz="1600" b="0" i="0" dirty="0" smtClean="0">
                          <a:effectLst/>
                          <a:latin typeface="+mn-lt"/>
                        </a:rPr>
                        <a:t>, as quais, para esse efeito, procederão aos necessários exames locais e à verificação dos métodos e processos de trabalho, quer diretamente, quer por intermédio de autoridades sanitárias federais, estaduais e municipais, com quem entrarão em entendimento para tal fim.</a:t>
                      </a:r>
                      <a:endParaRPr lang="pt-BR" sz="1600" dirty="0" smtClean="0">
                        <a:effectLst/>
                        <a:latin typeface="+mn-lt"/>
                      </a:endParaRPr>
                    </a:p>
                  </a:txBody>
                  <a:tcPr/>
                </a:tc>
                <a:tc>
                  <a:txBody>
                    <a:bodyPr/>
                    <a:lstStyle/>
                    <a:p>
                      <a:pPr algn="just" rtl="0">
                        <a:lnSpc>
                          <a:spcPct val="100000"/>
                        </a:lnSpc>
                      </a:pPr>
                      <a:r>
                        <a:rPr lang="pt-BR" sz="2200" b="0" dirty="0" smtClean="0">
                          <a:solidFill>
                            <a:srgbClr val="FF0000"/>
                          </a:solidFill>
                        </a:rPr>
                        <a:t>O art. 60 foi mantido sem alteração </a:t>
                      </a: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90569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65478936"/>
              </p:ext>
            </p:extLst>
          </p:nvPr>
        </p:nvGraphicFramePr>
        <p:xfrm>
          <a:off x="275835" y="1315242"/>
          <a:ext cx="8501122" cy="34442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Prorrogação de jornada em atividade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600" dirty="0" smtClean="0">
                        <a:effectLst/>
                        <a:latin typeface="+mn-lt"/>
                      </a:endParaRPr>
                    </a:p>
                  </a:txBody>
                  <a:tcPr/>
                </a:tc>
                <a:tc>
                  <a:txBody>
                    <a:bodyPr/>
                    <a:lstStyle/>
                    <a:p>
                      <a:pPr algn="just"/>
                      <a:r>
                        <a:rPr lang="pt-BR" sz="2400" b="0" i="0" u="none" strike="noStrike" baseline="0" dirty="0" smtClean="0">
                          <a:solidFill>
                            <a:srgbClr val="000000"/>
                          </a:solidFill>
                          <a:latin typeface="Calibri" panose="020F0502020204030204" pitchFamily="34" charset="0"/>
                        </a:rPr>
                        <a:t>Parágrafo único. </a:t>
                      </a:r>
                      <a:r>
                        <a:rPr lang="pt-BR" sz="2400" b="1" i="0" u="none" strike="noStrike" baseline="0" dirty="0" smtClean="0">
                          <a:solidFill>
                            <a:srgbClr val="000000"/>
                          </a:solidFill>
                          <a:latin typeface="Calibri" panose="020F0502020204030204" pitchFamily="34" charset="0"/>
                        </a:rPr>
                        <a:t>Excetuam-se da exigência de licença prévia as jornadas de doze horas de trabalho por trinta e seis horas ininterruptas de descanso</a:t>
                      </a:r>
                      <a:r>
                        <a:rPr lang="pt-BR" sz="2400" b="0" i="0" u="none" strike="noStrike" baseline="0" dirty="0" smtClean="0">
                          <a:solidFill>
                            <a:srgbClr val="000000"/>
                          </a:solidFill>
                          <a:latin typeface="Calibri" panose="020F0502020204030204" pitchFamily="34" charset="0"/>
                        </a:rPr>
                        <a:t>. 	</a:t>
                      </a:r>
                    </a:p>
                    <a:p>
                      <a:pPr algn="just" rtl="0">
                        <a:lnSpc>
                          <a:spcPct val="100000"/>
                        </a:lnSpc>
                      </a:pP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09941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29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322199215"/>
              </p:ext>
            </p:extLst>
          </p:nvPr>
        </p:nvGraphicFramePr>
        <p:xfrm>
          <a:off x="275835" y="1315242"/>
          <a:ext cx="8501122" cy="49377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Prorrogação de jornada acima do limite legal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0" dirty="0" smtClean="0">
                          <a:effectLst/>
                          <a:latin typeface="+mj-lt"/>
                        </a:rPr>
                        <a:t>Art. 61 - Ocorrendo necessidade imperiosa, poderá a duração do trabalho exceder do limite legal ou convencionado, seja para fazer face a motivo de força maior, seja para atender à realização ou conclusão de serviços inadiáveis ou cuja inexecução possa acarretar prejuízo manifesto.</a:t>
                      </a:r>
                      <a:endParaRPr lang="pt-BR" sz="2400" dirty="0">
                        <a:effectLst/>
                        <a:latin typeface="+mj-lt"/>
                      </a:endParaRPr>
                    </a:p>
                  </a:txBody>
                  <a:tcPr/>
                </a:tc>
                <a:tc>
                  <a:txBody>
                    <a:bodyPr/>
                    <a:lstStyle/>
                    <a:p>
                      <a:pPr algn="just" rtl="0">
                        <a:lnSpc>
                          <a:spcPct val="100000"/>
                        </a:lnSpc>
                      </a:pPr>
                      <a:r>
                        <a:rPr lang="pt-BR" sz="2400" dirty="0" smtClean="0">
                          <a:solidFill>
                            <a:srgbClr val="FF0000"/>
                          </a:solidFill>
                          <a:effectLst/>
                        </a:rPr>
                        <a:t>Sem alterações</a:t>
                      </a:r>
                    </a:p>
                    <a:p>
                      <a:pPr algn="just"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36135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00808"/>
            <a:ext cx="7772400" cy="2952327"/>
          </a:xfrm>
        </p:spPr>
        <p:txBody>
          <a:bodyPr>
            <a:noAutofit/>
          </a:bodyPr>
          <a:lstStyle/>
          <a:p>
            <a:pPr lvl="0" fontAlgn="base">
              <a:lnSpc>
                <a:spcPct val="115000"/>
              </a:lnSpc>
              <a:spcBef>
                <a:spcPct val="20000"/>
              </a:spcBef>
              <a:spcAft>
                <a:spcPts val="1000"/>
              </a:spcAft>
            </a:pPr>
            <a:r>
              <a:rPr kumimoji="0" lang="pt-BR" sz="3200" b="1" i="1" u="none" strike="noStrike" kern="0" cap="all" spc="0" normalizeH="0" baseline="0" noProof="0" dirty="0" smtClean="0">
                <a:ln>
                  <a:noFill/>
                </a:ln>
                <a:solidFill>
                  <a:srgbClr val="003366"/>
                </a:solidFill>
                <a:effectLst/>
                <a:uLnTx/>
                <a:uFillTx/>
                <a:latin typeface="Arial"/>
                <a:ea typeface="Calibri"/>
                <a:cs typeface="Times New Roman"/>
              </a:rPr>
              <a:t/>
            </a:r>
            <a:br>
              <a:rPr kumimoji="0" lang="pt-BR" sz="3200" b="1" i="1" u="none" strike="noStrike" kern="0" cap="all" spc="0" normalizeH="0" baseline="0" noProof="0" dirty="0" smtClean="0">
                <a:ln>
                  <a:noFill/>
                </a:ln>
                <a:solidFill>
                  <a:srgbClr val="003366"/>
                </a:solidFill>
                <a:effectLst/>
                <a:uLnTx/>
                <a:uFillTx/>
                <a:latin typeface="Arial"/>
                <a:ea typeface="Calibri"/>
                <a:cs typeface="Times New Roman"/>
              </a:rPr>
            </a:br>
            <a:r>
              <a:rPr lang="pt-BR" sz="3200" b="1" i="1" kern="0" cap="all" dirty="0" smtClean="0">
                <a:solidFill>
                  <a:srgbClr val="003366"/>
                </a:solidFill>
                <a:latin typeface="Arial"/>
                <a:ea typeface="Calibri"/>
                <a:cs typeface="Times New Roman"/>
              </a:rPr>
              <a:t/>
            </a:r>
            <a:br>
              <a:rPr lang="pt-BR" sz="3200" b="1" i="1" kern="0" cap="all" dirty="0" smtClean="0">
                <a:solidFill>
                  <a:srgbClr val="003366"/>
                </a:solidFill>
                <a:latin typeface="Arial"/>
                <a:ea typeface="Calibri"/>
                <a:cs typeface="Times New Roman"/>
              </a:rPr>
            </a:br>
            <a:endParaRPr lang="pt-BR" sz="3200" dirty="0"/>
          </a:p>
        </p:txBody>
      </p:sp>
      <p:sp>
        <p:nvSpPr>
          <p:cNvPr id="3" name="Subtítulo 2"/>
          <p:cNvSpPr>
            <a:spLocks noGrp="1"/>
          </p:cNvSpPr>
          <p:nvPr>
            <p:ph type="subTitle" idx="1"/>
          </p:nvPr>
        </p:nvSpPr>
        <p:spPr>
          <a:xfrm>
            <a:off x="428596" y="5286388"/>
            <a:ext cx="8501122" cy="1357322"/>
          </a:xfrm>
        </p:spPr>
        <p:txBody>
          <a:bodyPr>
            <a:normAutofit fontScale="92500" lnSpcReduction="10000"/>
          </a:bodyPr>
          <a:lstStyle/>
          <a:p>
            <a:pPr marL="457200" lvl="0" indent="-457200" algn="r" fontAlgn="base">
              <a:lnSpc>
                <a:spcPct val="90000"/>
              </a:lnSpc>
              <a:spcAft>
                <a:spcPct val="0"/>
              </a:spcAft>
              <a:buClr>
                <a:srgbClr val="003366"/>
              </a:buClr>
              <a:buSzPct val="75000"/>
            </a:pP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lang="pt-BR" sz="1800" kern="0" dirty="0">
              <a:solidFill>
                <a:srgbClr val="003366"/>
              </a:solidFill>
              <a:latin typeface="Arial"/>
            </a:endParaRPr>
          </a:p>
          <a:p>
            <a:pPr marL="457200" lvl="0" indent="-457200" fontAlgn="base">
              <a:lnSpc>
                <a:spcPct val="90000"/>
              </a:lnSpc>
              <a:spcAft>
                <a:spcPct val="0"/>
              </a:spcAft>
              <a:buClr>
                <a:srgbClr val="003366"/>
              </a:buClr>
              <a:buSzPct val="75000"/>
            </a:pPr>
            <a:r>
              <a:rPr lang="pt-BR" sz="2800" b="1" i="1" kern="0" cap="all" dirty="0" smtClean="0">
                <a:solidFill>
                  <a:srgbClr val="003366"/>
                </a:solidFill>
                <a:latin typeface="Arial"/>
                <a:ea typeface="Calibri"/>
                <a:cs typeface="Times New Roman"/>
              </a:rPr>
              <a:t>REFORMA TRABALHISTA</a:t>
            </a:r>
          </a:p>
          <a:p>
            <a:pPr marL="457200" lvl="0" indent="-457200" fontAlgn="base">
              <a:lnSpc>
                <a:spcPct val="90000"/>
              </a:lnSpc>
              <a:spcAft>
                <a:spcPct val="0"/>
              </a:spcAft>
              <a:buClr>
                <a:srgbClr val="003366"/>
              </a:buClr>
              <a:buSzPct val="75000"/>
            </a:pPr>
            <a:r>
              <a:rPr lang="pt-BR" sz="2800" b="1" i="1" kern="0" cap="all" dirty="0" smtClean="0">
                <a:solidFill>
                  <a:srgbClr val="003366"/>
                </a:solidFill>
                <a:latin typeface="Arial"/>
                <a:cs typeface="Times New Roman"/>
              </a:rPr>
              <a:t>Lei Nº 13.467, 14/07/2017</a:t>
            </a:r>
            <a:endParaRPr lang="pt-BR"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3</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15272" y="0"/>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C:\Users\comprasss\Downloads\trabalhista.png"/>
          <p:cNvPicPr>
            <a:picLocks noChangeAspect="1" noChangeArrowheads="1"/>
          </p:cNvPicPr>
          <p:nvPr/>
        </p:nvPicPr>
        <p:blipFill>
          <a:blip r:embed="rId3"/>
          <a:srcRect/>
          <a:stretch>
            <a:fillRect/>
          </a:stretch>
        </p:blipFill>
        <p:spPr bwMode="auto">
          <a:xfrm>
            <a:off x="428596" y="1071546"/>
            <a:ext cx="8286808" cy="4357718"/>
          </a:xfrm>
          <a:prstGeom prst="rect">
            <a:avLst/>
          </a:prstGeom>
          <a:noFill/>
        </p:spPr>
      </p:pic>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632438278"/>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Prorrogação de jornada acima do limite legal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1" dirty="0" smtClean="0">
                          <a:effectLst/>
                          <a:latin typeface="+mj-lt"/>
                        </a:rPr>
                        <a:t>Art. 61</a:t>
                      </a:r>
                      <a:r>
                        <a:rPr lang="pt-BR" sz="2400" b="0" dirty="0" smtClean="0">
                          <a:effectLst/>
                          <a:latin typeface="+mj-lt"/>
                        </a:rPr>
                        <a:t>, § 1º - O excesso, nos casos deste artigo, poderá ser exigido independentemente de acordo ou contrato coletivo </a:t>
                      </a:r>
                      <a:r>
                        <a:rPr lang="pt-BR" sz="2400" b="1" dirty="0" smtClean="0">
                          <a:effectLst/>
                          <a:latin typeface="+mj-lt"/>
                        </a:rPr>
                        <a:t>e deverá ser comunicado, dentro de 10 (dez) dias, à autoridade competente em matéria de trabalho, ou, antes desse prazo, justificado no momento da fiscalização sem prejuízo dessa comunicação</a:t>
                      </a:r>
                      <a:r>
                        <a:rPr lang="pt-BR" sz="2400" b="0" dirty="0" smtClean="0">
                          <a:effectLst/>
                          <a:latin typeface="+mj-lt"/>
                        </a:rPr>
                        <a:t>. </a:t>
                      </a:r>
                      <a:endParaRPr lang="pt-BR" sz="1600" dirty="0" smtClean="0">
                        <a:effectLst/>
                        <a:latin typeface="+mn-lt"/>
                      </a:endParaRPr>
                    </a:p>
                  </a:txBody>
                  <a:tcPr/>
                </a:tc>
                <a:tc>
                  <a:txBody>
                    <a:bodyPr/>
                    <a:lstStyle/>
                    <a:p>
                      <a:pPr algn="just" rtl="0">
                        <a:lnSpc>
                          <a:spcPct val="100000"/>
                        </a:lnSpc>
                      </a:pPr>
                      <a:r>
                        <a:rPr lang="pt-BR" sz="2400" b="1" dirty="0" smtClean="0">
                          <a:effectLst/>
                          <a:latin typeface="+mj-lt"/>
                        </a:rPr>
                        <a:t>Art. 61</a:t>
                      </a:r>
                      <a:r>
                        <a:rPr lang="pt-BR" sz="2400" b="0" dirty="0" smtClean="0">
                          <a:effectLst/>
                          <a:latin typeface="+mj-lt"/>
                        </a:rPr>
                        <a:t>, § 1º O excesso, nos casos deste artigo, pode ser exigido independentemente de convenção coletiva ou acordo coletivo de trabalho. </a:t>
                      </a:r>
                      <a:endParaRPr lang="pt-BR" sz="2400" dirty="0" smtClean="0">
                        <a:effectLst/>
                        <a:latin typeface="+mj-lt"/>
                      </a:endParaRPr>
                    </a:p>
                    <a:p>
                      <a:pPr algn="just"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68446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859132129"/>
              </p:ext>
            </p:extLst>
          </p:nvPr>
        </p:nvGraphicFramePr>
        <p:xfrm>
          <a:off x="275835" y="1315242"/>
          <a:ext cx="8501122" cy="53340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Dispensa</a:t>
                      </a:r>
                      <a:r>
                        <a:rPr lang="pt-BR" sz="2600" baseline="0" dirty="0" smtClean="0"/>
                        <a:t> do controle de jornada e exclusão do direito ao pagamento de horas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1" i="0" dirty="0" smtClean="0">
                          <a:effectLst/>
                          <a:latin typeface="+mj-lt"/>
                        </a:rPr>
                        <a:t>Art. 62 </a:t>
                      </a:r>
                      <a:r>
                        <a:rPr lang="pt-BR" sz="2400" b="0" i="0" dirty="0" smtClean="0">
                          <a:effectLst/>
                          <a:latin typeface="+mj-lt"/>
                        </a:rPr>
                        <a:t>- Não são abrangidos pelo regime previsto neste capítulo: </a:t>
                      </a:r>
                    </a:p>
                    <a:p>
                      <a:pPr algn="just"/>
                      <a:r>
                        <a:rPr lang="pt-BR" sz="2400" b="0" i="0" u="none" strike="noStrike" baseline="0" dirty="0" smtClean="0">
                          <a:solidFill>
                            <a:srgbClr val="000000"/>
                          </a:solidFill>
                          <a:latin typeface="Calibri" panose="020F0502020204030204" pitchFamily="34" charset="0"/>
                        </a:rPr>
                        <a:t>I - os empregados que exercem atividade externa incompatível com a fixação de horário de trabalho, devendo tal condição ser anotada na Carteira de Trabalho e Previdência Social e no registro de empregados; </a:t>
                      </a:r>
                      <a:endParaRPr lang="pt-BR" sz="1600" dirty="0" smtClean="0">
                        <a:effectLst/>
                        <a:latin typeface="+mn-lt"/>
                      </a:endParaRPr>
                    </a:p>
                  </a:txBody>
                  <a:tcPr/>
                </a:tc>
                <a:tc>
                  <a:txBody>
                    <a:bodyPr/>
                    <a:lstStyle/>
                    <a:p>
                      <a:pPr algn="just" rtl="0">
                        <a:lnSpc>
                          <a:spcPct val="100000"/>
                        </a:lnSpc>
                      </a:pPr>
                      <a:r>
                        <a:rPr lang="pt-BR" sz="2400" dirty="0" smtClean="0">
                          <a:solidFill>
                            <a:srgbClr val="FF0000"/>
                          </a:solidFill>
                          <a:effectLst/>
                        </a:rPr>
                        <a:t>Sem alterações</a:t>
                      </a:r>
                    </a:p>
                    <a:p>
                      <a:pPr algn="just"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178471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633161208"/>
              </p:ext>
            </p:extLst>
          </p:nvPr>
        </p:nvGraphicFramePr>
        <p:xfrm>
          <a:off x="275835" y="1315242"/>
          <a:ext cx="8501122" cy="44805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Dispensa</a:t>
                      </a:r>
                      <a:r>
                        <a:rPr lang="pt-BR" sz="2600" baseline="0" dirty="0" smtClean="0"/>
                        <a:t> do controle de jornada e exclusão do direito ao pagamento de horas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0" dirty="0" smtClean="0">
                          <a:effectLst/>
                          <a:latin typeface="+mj-lt"/>
                        </a:rPr>
                        <a:t>II - os gerentes, assim considerados os </a:t>
                      </a:r>
                      <a:r>
                        <a:rPr lang="pt-BR" sz="2400" b="0" dirty="0" err="1" smtClean="0">
                          <a:effectLst/>
                          <a:latin typeface="+mj-lt"/>
                        </a:rPr>
                        <a:t>exercentes</a:t>
                      </a:r>
                      <a:r>
                        <a:rPr lang="pt-BR" sz="2400" b="0" dirty="0" smtClean="0">
                          <a:effectLst/>
                          <a:latin typeface="+mj-lt"/>
                        </a:rPr>
                        <a:t> de cargos de gestão, aos quais se equiparam, para efeito do disposto neste artigo, os diretores e chefes de departamento ou filial.</a:t>
                      </a:r>
                      <a:endParaRPr lang="pt-BR" sz="2400" dirty="0" smtClean="0">
                        <a:effectLst/>
                        <a:latin typeface="+mj-lt"/>
                      </a:endParaRPr>
                    </a:p>
                    <a:p>
                      <a:pPr algn="just" rtl="0">
                        <a:lnSpc>
                          <a:spcPct val="100000"/>
                        </a:lnSpc>
                      </a:pPr>
                      <a:endParaRPr lang="pt-BR" sz="1600" dirty="0" smtClean="0">
                        <a:effectLst/>
                        <a:latin typeface="+mn-lt"/>
                      </a:endParaRPr>
                    </a:p>
                  </a:txBody>
                  <a:tcPr/>
                </a:tc>
                <a:tc>
                  <a:txBody>
                    <a:bodyPr/>
                    <a:lstStyle/>
                    <a:p>
                      <a:pPr algn="just" rtl="0">
                        <a:lnSpc>
                          <a:spcPct val="100000"/>
                        </a:lnSpc>
                      </a:pPr>
                      <a:r>
                        <a:rPr lang="pt-BR" sz="2400" dirty="0" smtClean="0">
                          <a:solidFill>
                            <a:srgbClr val="FF0000"/>
                          </a:solidFill>
                          <a:effectLst/>
                        </a:rPr>
                        <a:t>Sem alterações</a:t>
                      </a:r>
                    </a:p>
                    <a:p>
                      <a:pPr algn="just"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b="0" dirty="0">
                        <a:solidFill>
                          <a:srgbClr val="FF0000"/>
                        </a:solidFill>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4830295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536667632"/>
              </p:ext>
            </p:extLst>
          </p:nvPr>
        </p:nvGraphicFramePr>
        <p:xfrm>
          <a:off x="275835" y="1315242"/>
          <a:ext cx="8501122" cy="52120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Dispensa</a:t>
                      </a:r>
                      <a:r>
                        <a:rPr lang="pt-BR" sz="2600" baseline="0" dirty="0" smtClean="0"/>
                        <a:t> do controle de jornada e exclusão do direito ao pagamento de horas extras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1800" dirty="0" smtClean="0">
                        <a:effectLst/>
                        <a:latin typeface="+mj-lt"/>
                      </a:endParaRPr>
                    </a:p>
                    <a:p>
                      <a:pPr algn="just" rtl="0">
                        <a:lnSpc>
                          <a:spcPct val="100000"/>
                        </a:lnSpc>
                      </a:pPr>
                      <a:endParaRPr lang="pt-BR" sz="1800" dirty="0" smtClean="0">
                        <a:effectLst/>
                        <a:latin typeface="+mj-lt"/>
                      </a:endParaRPr>
                    </a:p>
                    <a:p>
                      <a:pPr algn="just" rtl="0">
                        <a:lnSpc>
                          <a:spcPct val="100000"/>
                        </a:lnSpc>
                      </a:pPr>
                      <a:endParaRPr lang="pt-BR" sz="1800" dirty="0" smtClean="0">
                        <a:effectLst/>
                        <a:latin typeface="+mj-lt"/>
                      </a:endParaRPr>
                    </a:p>
                    <a:p>
                      <a:pPr algn="just" rtl="0">
                        <a:lnSpc>
                          <a:spcPct val="100000"/>
                        </a:lnSpc>
                      </a:pPr>
                      <a:endParaRPr lang="pt-BR" sz="1800" dirty="0" smtClean="0">
                        <a:effectLst/>
                        <a:latin typeface="+mj-lt"/>
                      </a:endParaRPr>
                    </a:p>
                    <a:p>
                      <a:pPr algn="just" rtl="0">
                        <a:lnSpc>
                          <a:spcPct val="100000"/>
                        </a:lnSpc>
                      </a:pPr>
                      <a:r>
                        <a:rPr lang="pt-BR" sz="1800" dirty="0" smtClean="0">
                          <a:effectLst/>
                          <a:latin typeface="+mj-lt"/>
                        </a:rPr>
                        <a:t>Parágrafo único - O regime previsto neste capítulo será aplicável aos empregados mencionados no inciso II deste artigo, quando o salário do cargo de confiança, compreendendo a gratificação de função, se houver, for inferior ao valor do respectivo salário efetivo acrescido de 40% (quarenta por cento).</a:t>
                      </a:r>
                    </a:p>
                    <a:p>
                      <a:pPr algn="just" rtl="0">
                        <a:lnSpc>
                          <a:spcPct val="100000"/>
                        </a:lnSpc>
                      </a:pPr>
                      <a:endParaRPr lang="pt-BR" sz="1600" dirty="0" smtClean="0">
                        <a:effectLst/>
                        <a:latin typeface="+mn-lt"/>
                      </a:endParaRPr>
                    </a:p>
                  </a:txBody>
                  <a:tcPr/>
                </a:tc>
                <a:tc>
                  <a:txBody>
                    <a:bodyPr/>
                    <a:lstStyle/>
                    <a:p>
                      <a:pPr algn="just" rtl="0">
                        <a:lnSpc>
                          <a:spcPct val="100000"/>
                        </a:lnSpc>
                      </a:pPr>
                      <a:r>
                        <a:rPr lang="pt-BR" sz="2400" b="1" dirty="0" smtClean="0">
                          <a:solidFill>
                            <a:srgbClr val="FF0000"/>
                          </a:solidFill>
                          <a:effectLst/>
                          <a:latin typeface="Calibri, Calibri, sans-serif"/>
                        </a:rPr>
                        <a:t>III - os empregados em regime de </a:t>
                      </a:r>
                      <a:r>
                        <a:rPr lang="pt-BR" sz="2400" b="1" dirty="0" err="1" smtClean="0">
                          <a:solidFill>
                            <a:srgbClr val="FF0000"/>
                          </a:solidFill>
                          <a:effectLst/>
                          <a:latin typeface="Calibri, Calibri, sans-serif"/>
                        </a:rPr>
                        <a:t>teletrabalho</a:t>
                      </a:r>
                      <a:r>
                        <a:rPr lang="pt-BR" sz="2400" b="1" dirty="0" smtClean="0">
                          <a:solidFill>
                            <a:srgbClr val="FF0000"/>
                          </a:solidFill>
                          <a:effectLst/>
                          <a:latin typeface="Calibri, Calibri, sans-serif"/>
                        </a:rPr>
                        <a:t>.</a:t>
                      </a:r>
                      <a:r>
                        <a:rPr lang="pt-BR" sz="2400" b="1" dirty="0" smtClean="0">
                          <a:effectLst/>
                          <a:latin typeface="Calibri, Calibri, sans-serif"/>
                        </a:rPr>
                        <a:t> </a:t>
                      </a:r>
                    </a:p>
                    <a:p>
                      <a:pPr algn="just" rtl="0">
                        <a:lnSpc>
                          <a:spcPct val="100000"/>
                        </a:lnSpc>
                      </a:pPr>
                      <a:endParaRPr lang="pt-BR" sz="2400" b="1" dirty="0" smtClean="0">
                        <a:effectLst/>
                        <a:latin typeface="Calibri, Calibri, sans-serif"/>
                      </a:endParaRPr>
                    </a:p>
                    <a:p>
                      <a:pPr algn="just" rtl="0">
                        <a:lnSpc>
                          <a:spcPct val="100000"/>
                        </a:lnSpc>
                      </a:pPr>
                      <a:r>
                        <a:rPr kumimoji="0" lang="pt-BR" sz="1800" b="0" i="0" u="none" strike="noStrike" kern="1200" cap="none" spc="0" normalizeH="0" baseline="0" noProof="0" dirty="0" smtClean="0">
                          <a:ln>
                            <a:noFill/>
                          </a:ln>
                          <a:solidFill>
                            <a:prstClr val="black"/>
                          </a:solidFill>
                          <a:effectLst/>
                          <a:uLnTx/>
                          <a:uFillTx/>
                          <a:latin typeface="+mn-lt"/>
                        </a:rPr>
                        <a:t>Parágrafo único: </a:t>
                      </a:r>
                      <a:r>
                        <a:rPr kumimoji="0" lang="pt-BR" sz="1800" b="0" i="0" u="none" strike="noStrike" kern="1200" cap="none" spc="0" normalizeH="0" baseline="0" noProof="0" dirty="0" smtClean="0">
                          <a:ln>
                            <a:noFill/>
                          </a:ln>
                          <a:solidFill>
                            <a:srgbClr val="FF0000"/>
                          </a:solidFill>
                          <a:effectLst/>
                          <a:uLnTx/>
                          <a:uFillTx/>
                          <a:latin typeface="+mn-lt"/>
                        </a:rPr>
                        <a:t>sem alterações</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2868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891776506"/>
              </p:ext>
            </p:extLst>
          </p:nvPr>
        </p:nvGraphicFramePr>
        <p:xfrm>
          <a:off x="275835" y="1315242"/>
          <a:ext cx="8501122" cy="50901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Intervalo intrajornada: não concessão ou concessão parcial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800" b="0" dirty="0" smtClean="0">
                          <a:effectLst/>
                          <a:latin typeface="+mn-lt"/>
                        </a:rPr>
                        <a:t>Art. 71 - Em qualquer trabalho contínuo, cuja duração exceda de 6 (seis) horas, é obrigatória a concessão de um intervalo para repouso ou alimentação, o qual será, no mínimo, de 1 (uma) hora e, salvo acordo escrito ou contrato coletivo em contrário, não poderá exceder de 2 (duas) horas.</a:t>
                      </a:r>
                      <a:endParaRPr lang="pt-BR" sz="1800" dirty="0" smtClean="0">
                        <a:effectLst/>
                        <a:latin typeface="+mn-lt"/>
                      </a:endParaRPr>
                    </a:p>
                    <a:p>
                      <a:pPr algn="just" rtl="0"/>
                      <a:r>
                        <a:rPr lang="pt-BR" sz="1800" dirty="0" smtClean="0">
                          <a:effectLst/>
                          <a:latin typeface="+mn-lt"/>
                        </a:rPr>
                        <a:t>§ 1º - Não excedendo de 6 (seis) horas o trabalho, será, entretanto, obrigatório um intervalo de 15 (quinze) minutos quando a duração ultrapassar 4 (quatro) horas.</a:t>
                      </a:r>
                    </a:p>
                    <a:p>
                      <a:pPr algn="just" rtl="0"/>
                      <a:r>
                        <a:rPr lang="pt-BR" sz="1800" dirty="0" smtClean="0">
                          <a:effectLst/>
                          <a:latin typeface="+mn-lt"/>
                        </a:rPr>
                        <a:t>§ 2º - Os intervalos de descanso não serão computados na duração do trabalho.</a:t>
                      </a:r>
                    </a:p>
                    <a:p>
                      <a:pPr algn="just" rtl="0">
                        <a:lnSpc>
                          <a:spcPct val="100000"/>
                        </a:lnSpc>
                      </a:pPr>
                      <a:endParaRPr lang="pt-BR" sz="1600" dirty="0">
                        <a:effectLst/>
                      </a:endParaRPr>
                    </a:p>
                  </a:txBody>
                  <a:tcPr/>
                </a:tc>
                <a:tc>
                  <a:txBody>
                    <a:bodyPr/>
                    <a:lstStyle/>
                    <a:p>
                      <a:pPr algn="just" rtl="0">
                        <a:lnSpc>
                          <a:spcPct val="100000"/>
                        </a:lnSpc>
                      </a:pPr>
                      <a:r>
                        <a:rPr lang="pt-BR" sz="2400" b="0" dirty="0" smtClean="0">
                          <a:effectLst/>
                          <a:latin typeface="+mj-lt"/>
                        </a:rPr>
                        <a:t> </a:t>
                      </a:r>
                      <a:r>
                        <a:rPr lang="pt-BR" sz="2400" b="0" dirty="0" smtClean="0">
                          <a:solidFill>
                            <a:srgbClr val="FF0000"/>
                          </a:solidFill>
                          <a:effectLst/>
                          <a:latin typeface="+mj-lt"/>
                        </a:rPr>
                        <a:t>Sem alterações</a:t>
                      </a: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87755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34678672"/>
              </p:ext>
            </p:extLst>
          </p:nvPr>
        </p:nvGraphicFramePr>
        <p:xfrm>
          <a:off x="275835" y="1315242"/>
          <a:ext cx="8501122" cy="49377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Intervalo intrajornada: não concessão ou concessão parcial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dirty="0" smtClean="0">
                          <a:effectLst/>
                          <a:latin typeface="+mn-lt"/>
                        </a:rPr>
                        <a:t>§ 3º O limite mínimo de uma hora para repouso ou refeição poderá ser reduzido por ato do Ministro do Trabalho, Indústria e Comércio, quando ouvido o Serviço de Alimentação de Previdência Social, se verificar que o estabelecimento atende integralmente às exigências concernentes à organização dos refeitórios, e quando os respectivos empregados não estiverem sob regime de trabalho prorrogado a horas suplementares.</a:t>
                      </a:r>
                      <a:endParaRPr lang="pt-BR" sz="2000" dirty="0">
                        <a:effectLst/>
                        <a:latin typeface="+mn-lt"/>
                      </a:endParaRPr>
                    </a:p>
                  </a:txBody>
                  <a:tcPr/>
                </a:tc>
                <a:tc>
                  <a:txBody>
                    <a:bodyPr/>
                    <a:lstStyle/>
                    <a:p>
                      <a:pPr algn="just" rtl="0">
                        <a:lnSpc>
                          <a:spcPct val="100000"/>
                        </a:lnSpc>
                      </a:pPr>
                      <a:r>
                        <a:rPr lang="pt-BR" sz="2400" b="0" dirty="0" smtClean="0">
                          <a:effectLst/>
                          <a:latin typeface="+mj-lt"/>
                        </a:rPr>
                        <a:t> </a:t>
                      </a:r>
                      <a:r>
                        <a:rPr lang="pt-BR" sz="2400" b="0" dirty="0" smtClean="0">
                          <a:solidFill>
                            <a:srgbClr val="FF0000"/>
                          </a:solidFill>
                          <a:effectLst/>
                          <a:latin typeface="+mj-lt"/>
                        </a:rPr>
                        <a:t>Sem alterações</a:t>
                      </a: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063960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945547120"/>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Intervalo intrajornada: não concessão ou concessão parcial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400" b="1" dirty="0" smtClean="0">
                          <a:effectLst/>
                          <a:latin typeface="+mj-lt"/>
                        </a:rPr>
                        <a:t>Art. 71</a:t>
                      </a:r>
                      <a:r>
                        <a:rPr lang="pt-BR" sz="2400" b="0" dirty="0" smtClean="0">
                          <a:effectLst/>
                          <a:latin typeface="+mj-lt"/>
                        </a:rPr>
                        <a:t>, § 4º - Quando o intervalo para repouso e alimentação, previsto neste artigo, não for concedido pelo empregador, este ficará obrigado a </a:t>
                      </a:r>
                      <a:r>
                        <a:rPr lang="pt-BR" sz="2400" b="0" u="sng" dirty="0" smtClean="0">
                          <a:effectLst/>
                          <a:latin typeface="+mj-lt"/>
                        </a:rPr>
                        <a:t>remunerar</a:t>
                      </a:r>
                      <a:r>
                        <a:rPr lang="pt-BR" sz="2400" b="0" dirty="0" smtClean="0">
                          <a:effectLst/>
                          <a:latin typeface="+mj-lt"/>
                        </a:rPr>
                        <a:t> o período correspondente com um acréscimo de no mínimo 50% (cinquenta por cento) sobre o valor da remuneração da hora normal de trabalho. </a:t>
                      </a:r>
                      <a:endParaRPr lang="pt-BR" sz="1600" dirty="0">
                        <a:effectLst/>
                      </a:endParaRPr>
                    </a:p>
                  </a:txBody>
                  <a:tcPr/>
                </a:tc>
                <a:tc>
                  <a:txBody>
                    <a:bodyPr/>
                    <a:lstStyle/>
                    <a:p>
                      <a:pPr algn="just" rtl="0">
                        <a:lnSpc>
                          <a:spcPct val="100000"/>
                        </a:lnSpc>
                      </a:pPr>
                      <a:r>
                        <a:rPr lang="pt-BR" sz="2200" b="1" dirty="0" smtClean="0">
                          <a:effectLst/>
                          <a:latin typeface="+mn-lt"/>
                        </a:rPr>
                        <a:t>Art. 71</a:t>
                      </a:r>
                      <a:r>
                        <a:rPr lang="pt-BR" sz="2200" b="0" dirty="0" smtClean="0">
                          <a:effectLst/>
                          <a:latin typeface="+mn-lt"/>
                        </a:rPr>
                        <a:t>, § 4º A não concessão ou a concessão parcial do intervalo intrajornada mínimo, para repouso e alimentação, a empregados urbanos </a:t>
                      </a:r>
                      <a:r>
                        <a:rPr lang="pt-BR" sz="2200" b="1" dirty="0" smtClean="0">
                          <a:effectLst/>
                          <a:latin typeface="+mn-lt"/>
                        </a:rPr>
                        <a:t>e rurais</a:t>
                      </a:r>
                      <a:r>
                        <a:rPr lang="pt-BR" sz="2200" b="0" dirty="0" smtClean="0">
                          <a:effectLst/>
                          <a:latin typeface="+mn-lt"/>
                        </a:rPr>
                        <a:t>, </a:t>
                      </a:r>
                      <a:r>
                        <a:rPr lang="pt-BR" sz="2200" b="1" dirty="0" smtClean="0">
                          <a:effectLst/>
                          <a:latin typeface="+mn-lt"/>
                        </a:rPr>
                        <a:t>implica o pagamento</a:t>
                      </a:r>
                      <a:r>
                        <a:rPr lang="pt-BR" sz="2200" b="0" dirty="0" smtClean="0">
                          <a:effectLst/>
                          <a:latin typeface="+mn-lt"/>
                        </a:rPr>
                        <a:t>, de </a:t>
                      </a:r>
                      <a:r>
                        <a:rPr lang="pt-BR" sz="2200" b="1" dirty="0" smtClean="0">
                          <a:effectLst/>
                          <a:latin typeface="+mn-lt"/>
                        </a:rPr>
                        <a:t>natureza indenizatória</a:t>
                      </a:r>
                      <a:r>
                        <a:rPr lang="pt-BR" sz="2200" b="0" dirty="0" smtClean="0">
                          <a:effectLst/>
                          <a:latin typeface="+mn-lt"/>
                        </a:rPr>
                        <a:t>, </a:t>
                      </a:r>
                      <a:r>
                        <a:rPr lang="pt-BR" sz="2200" b="1" dirty="0" smtClean="0">
                          <a:solidFill>
                            <a:srgbClr val="FF0000"/>
                          </a:solidFill>
                          <a:effectLst/>
                          <a:latin typeface="+mn-lt"/>
                        </a:rPr>
                        <a:t>apenas do período suprimido</a:t>
                      </a:r>
                      <a:r>
                        <a:rPr lang="pt-BR" sz="2200" b="0" dirty="0" smtClean="0">
                          <a:solidFill>
                            <a:srgbClr val="FF0000"/>
                          </a:solidFill>
                          <a:effectLst/>
                          <a:latin typeface="+mn-lt"/>
                        </a:rPr>
                        <a:t>,</a:t>
                      </a:r>
                      <a:r>
                        <a:rPr lang="pt-BR" sz="2200" b="0" dirty="0" smtClean="0">
                          <a:effectLst/>
                          <a:latin typeface="+mn-lt"/>
                        </a:rPr>
                        <a:t> com acréscimo de 50% (cinquenta por cento) sobre o valor da remuneração da hora normal de trabalho.</a:t>
                      </a:r>
                      <a:r>
                        <a:rPr lang="pt-BR" sz="2400" b="0" dirty="0" smtClean="0">
                          <a:effectLst/>
                          <a:latin typeface="+mj-lt"/>
                        </a:rPr>
                        <a:t> </a:t>
                      </a: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07524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16391856"/>
              </p:ext>
            </p:extLst>
          </p:nvPr>
        </p:nvGraphicFramePr>
        <p:xfrm>
          <a:off x="275835" y="1315242"/>
          <a:ext cx="8501122" cy="43281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Fracionamento das férias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134</a:t>
                      </a:r>
                      <a:r>
                        <a:rPr lang="pt-BR" sz="2200" b="0" dirty="0" smtClean="0">
                          <a:effectLst/>
                          <a:latin typeface="+mn-lt"/>
                        </a:rPr>
                        <a:t>, §1º - Somente em casos excepcionais serão as férias concedidas em 2 (dois) períodos, um dos quais não poderá ser inferior a 10 (dez) dias corridos. </a:t>
                      </a:r>
                      <a:endParaRPr lang="pt-BR" sz="2200" dirty="0" smtClean="0">
                        <a:effectLst/>
                        <a:latin typeface="+mn-lt"/>
                      </a:endParaRPr>
                    </a:p>
                    <a:p>
                      <a:pPr algn="just" rtl="0">
                        <a:lnSpc>
                          <a:spcPct val="100000"/>
                        </a:lnSpc>
                      </a:pPr>
                      <a:r>
                        <a:rPr lang="pt-BR" sz="1600" dirty="0" smtClean="0">
                          <a:effectLst/>
                        </a:rPr>
                        <a:t/>
                      </a:r>
                      <a:br>
                        <a:rPr lang="pt-BR" sz="1600" dirty="0" smtClean="0">
                          <a:effectLst/>
                        </a:rPr>
                      </a:b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effectLst/>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134</a:t>
                      </a:r>
                      <a:r>
                        <a:rPr lang="pt-BR" sz="2200" b="0" i="0" u="none" strike="noStrike" baseline="0" dirty="0" smtClean="0">
                          <a:solidFill>
                            <a:srgbClr val="000000"/>
                          </a:solidFill>
                          <a:latin typeface="Calibri" panose="020F0502020204030204" pitchFamily="34" charset="0"/>
                        </a:rPr>
                        <a:t>, §1º Desde que haja concordância do empregado, </a:t>
                      </a:r>
                      <a:r>
                        <a:rPr lang="pt-BR" sz="2200" b="1" i="0" u="none" strike="noStrike" baseline="0" dirty="0" smtClean="0">
                          <a:solidFill>
                            <a:srgbClr val="000000"/>
                          </a:solidFill>
                          <a:latin typeface="Calibri" panose="020F0502020204030204" pitchFamily="34" charset="0"/>
                        </a:rPr>
                        <a:t>as férias poderão ser usufruídas em até três períodos</a:t>
                      </a:r>
                      <a:r>
                        <a:rPr lang="pt-BR" sz="2200" b="0" i="0" u="none" strike="noStrike" baseline="0" dirty="0" smtClean="0">
                          <a:solidFill>
                            <a:srgbClr val="000000"/>
                          </a:solidFill>
                          <a:latin typeface="Calibri" panose="020F0502020204030204" pitchFamily="34" charset="0"/>
                        </a:rPr>
                        <a:t>, sendo que </a:t>
                      </a:r>
                      <a:r>
                        <a:rPr lang="pt-BR" sz="2200" b="1" i="0" u="none" strike="noStrike" baseline="0" dirty="0" smtClean="0">
                          <a:solidFill>
                            <a:srgbClr val="000000"/>
                          </a:solidFill>
                          <a:latin typeface="Calibri" panose="020F0502020204030204" pitchFamily="34" charset="0"/>
                        </a:rPr>
                        <a:t>um deles não poderá ser inferior a quatorze dias corridos </a:t>
                      </a:r>
                      <a:r>
                        <a:rPr lang="pt-BR" sz="2200" b="0" i="0" u="none" strike="noStrike" baseline="0" dirty="0" smtClean="0">
                          <a:solidFill>
                            <a:srgbClr val="000000"/>
                          </a:solidFill>
                          <a:latin typeface="Calibri" panose="020F0502020204030204" pitchFamily="34" charset="0"/>
                        </a:rPr>
                        <a:t>e </a:t>
                      </a:r>
                      <a:r>
                        <a:rPr lang="pt-BR" sz="2200" b="1" i="0" u="none" strike="noStrike" baseline="0" dirty="0" smtClean="0">
                          <a:solidFill>
                            <a:srgbClr val="000000"/>
                          </a:solidFill>
                          <a:latin typeface="Calibri" panose="020F0502020204030204" pitchFamily="34" charset="0"/>
                        </a:rPr>
                        <a:t>os demais não poderão ser inferiores a cinco dias corridos</a:t>
                      </a:r>
                      <a:r>
                        <a:rPr lang="pt-BR" sz="2200" b="0" i="0" u="none" strike="noStrike" baseline="0" dirty="0" smtClean="0">
                          <a:solidFill>
                            <a:srgbClr val="000000"/>
                          </a:solidFill>
                          <a:latin typeface="Calibri" panose="020F0502020204030204" pitchFamily="34" charset="0"/>
                        </a:rPr>
                        <a:t>, cada um. 	</a:t>
                      </a:r>
                    </a:p>
                    <a:p>
                      <a:pPr algn="just" rtl="0">
                        <a:lnSpc>
                          <a:spcPct val="100000"/>
                        </a:lnSpc>
                      </a:pP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01003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33338092"/>
              </p:ext>
            </p:extLst>
          </p:nvPr>
        </p:nvGraphicFramePr>
        <p:xfrm>
          <a:off x="275835" y="1315242"/>
          <a:ext cx="8501122" cy="39319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Fracionamento das férias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0" dirty="0" smtClean="0">
                          <a:effectLst/>
                          <a:latin typeface="+mj-lt"/>
                        </a:rPr>
                        <a:t>§2º - Aos menores de 18 (dezoito) anos e aos maiores de 50 (cinquenta) anos de idade, as férias serão sempre concedidas de uma só vez. </a:t>
                      </a:r>
                    </a:p>
                    <a:p>
                      <a:pPr algn="just" rtl="0">
                        <a:lnSpc>
                          <a:spcPct val="100000"/>
                        </a:lnSpc>
                      </a:pPr>
                      <a:r>
                        <a:rPr lang="pt-BR" sz="1600" dirty="0" smtClean="0">
                          <a:effectLst/>
                        </a:rPr>
                        <a:t/>
                      </a:r>
                      <a:br>
                        <a:rPr lang="pt-BR" sz="1600" dirty="0" smtClean="0">
                          <a:effectLst/>
                        </a:rPr>
                      </a:b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effectLst/>
                      </a:endParaRPr>
                    </a:p>
                  </a:txBody>
                  <a:tcPr/>
                </a:tc>
                <a:tc>
                  <a:txBody>
                    <a:bodyPr/>
                    <a:lstStyle/>
                    <a:p>
                      <a:pPr algn="just" rtl="0">
                        <a:lnSpc>
                          <a:spcPct val="100000"/>
                        </a:lnSpc>
                      </a:pPr>
                      <a:r>
                        <a:rPr lang="pt-BR" sz="2400" dirty="0" smtClean="0">
                          <a:solidFill>
                            <a:srgbClr val="FF0000"/>
                          </a:solidFill>
                          <a:effectLst/>
                          <a:latin typeface="+mj-lt"/>
                        </a:rPr>
                        <a:t>REVOGADO</a:t>
                      </a: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6910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 Tempo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39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86119990"/>
              </p:ext>
            </p:extLst>
          </p:nvPr>
        </p:nvGraphicFramePr>
        <p:xfrm>
          <a:off x="275835" y="1315242"/>
          <a:ext cx="8501122" cy="34747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Fracionamento das férias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600" dirty="0" smtClean="0">
                          <a:effectLst/>
                        </a:rPr>
                        <a:t/>
                      </a:r>
                      <a:br>
                        <a:rPr lang="pt-BR" sz="1600" dirty="0" smtClean="0">
                          <a:effectLst/>
                        </a:rPr>
                      </a:br>
                      <a:r>
                        <a:rPr lang="pt-BR" sz="1600" dirty="0" smtClean="0">
                          <a:effectLst/>
                        </a:rPr>
                        <a:t/>
                      </a:r>
                      <a:br>
                        <a:rPr lang="pt-BR" sz="1600" dirty="0" smtClean="0">
                          <a:effectLst/>
                        </a:rPr>
                      </a:br>
                      <a:endParaRPr lang="pt-BR" sz="1600" dirty="0" smtClean="0">
                        <a:effectLst/>
                      </a:endParaRPr>
                    </a:p>
                    <a:p>
                      <a:pPr algn="just" rtl="0">
                        <a:lnSpc>
                          <a:spcPct val="100000"/>
                        </a:lnSpc>
                      </a:pPr>
                      <a:endParaRPr lang="pt-BR" sz="1600" dirty="0">
                        <a:effectLst/>
                      </a:endParaRPr>
                    </a:p>
                  </a:txBody>
                  <a:tcPr/>
                </a:tc>
                <a:tc>
                  <a:txBody>
                    <a:bodyPr/>
                    <a:lstStyle/>
                    <a:p>
                      <a:pPr algn="just" rtl="0">
                        <a:lnSpc>
                          <a:spcPct val="100000"/>
                        </a:lnSpc>
                      </a:pPr>
                      <a:r>
                        <a:rPr lang="pt-BR" sz="2400" b="0" i="1" dirty="0" smtClean="0">
                          <a:solidFill>
                            <a:srgbClr val="FF0000"/>
                          </a:solidFill>
                          <a:effectLst/>
                          <a:latin typeface="Calibri" panose="020F0502020204030204" pitchFamily="34" charset="0"/>
                        </a:rPr>
                        <a:t>§3º É vedado o início das férias no período de dois dias que antecede feriado ou dia de repouso semanal remunerado.</a:t>
                      </a:r>
                      <a:r>
                        <a:rPr lang="pt-BR" sz="2400" b="0" i="1" dirty="0" smtClean="0">
                          <a:effectLst/>
                          <a:latin typeface="Calibri, Calibri, sans-serif"/>
                        </a:rPr>
                        <a:t> </a:t>
                      </a:r>
                      <a:endParaRPr lang="pt-BR" sz="2400" dirty="0" smtClean="0">
                        <a:effectLst/>
                      </a:endParaRPr>
                    </a:p>
                    <a:p>
                      <a:pPr algn="just" rtl="0">
                        <a:lnSpc>
                          <a:spcPct val="100000"/>
                        </a:lnSpc>
                      </a:pPr>
                      <a:r>
                        <a:rPr lang="pt-BR" sz="2400" dirty="0" smtClean="0">
                          <a:effectLst/>
                        </a:rPr>
                        <a:t/>
                      </a:r>
                      <a:br>
                        <a:rPr lang="pt-BR" sz="2400" dirty="0" smtClean="0">
                          <a:effectLst/>
                        </a:rPr>
                      </a:br>
                      <a:endParaRPr lang="pt-BR" sz="24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35876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2910" y="642918"/>
            <a:ext cx="6958034" cy="857257"/>
          </a:xfrm>
        </p:spPr>
        <p:txBody>
          <a:bodyPr>
            <a:noAutofit/>
          </a:bodyPr>
          <a:lstStyle/>
          <a:p>
            <a:pPr lvl="0" fontAlgn="base">
              <a:lnSpc>
                <a:spcPct val="115000"/>
              </a:lnSpc>
              <a:spcBef>
                <a:spcPct val="20000"/>
              </a:spcBef>
              <a:spcAft>
                <a:spcPts val="1000"/>
              </a:spcAft>
            </a:pPr>
            <a:r>
              <a:rPr kumimoji="0" lang="pt-BR" sz="2800" b="1" i="1" u="none" strike="noStrike" kern="0" cap="all" spc="0" normalizeH="0" baseline="0" noProof="0" dirty="0" smtClean="0">
                <a:ln>
                  <a:noFill/>
                </a:ln>
                <a:solidFill>
                  <a:srgbClr val="003366"/>
                </a:solidFill>
                <a:effectLst/>
                <a:uLnTx/>
                <a:uFillTx/>
                <a:latin typeface="Arial"/>
                <a:ea typeface="Calibri"/>
                <a:cs typeface="Times New Roman"/>
              </a:rPr>
              <a:t>REFORMA TRABALHISTA</a:t>
            </a:r>
            <a:endParaRPr lang="pt-BR" sz="28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4</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357158" y="1428737"/>
            <a:ext cx="8572560" cy="2492990"/>
          </a:xfrm>
          <a:prstGeom prst="rect">
            <a:avLst/>
          </a:prstGeom>
        </p:spPr>
        <p:txBody>
          <a:bodyPr wrap="square">
            <a:spAutoFit/>
          </a:bodyPr>
          <a:lstStyle/>
          <a:p>
            <a:pPr algn="just"/>
            <a:endParaRPr lang="pt-BR" sz="2600" dirty="0" smtClean="0"/>
          </a:p>
          <a:p>
            <a:pPr algn="just"/>
            <a:r>
              <a:rPr lang="pt-BR" sz="2600" dirty="0" smtClean="0"/>
              <a:t>- O momento da Reforma;</a:t>
            </a:r>
          </a:p>
          <a:p>
            <a:pPr algn="just"/>
            <a:endParaRPr lang="pt-BR" sz="2600" dirty="0" smtClean="0"/>
          </a:p>
          <a:p>
            <a:pPr algn="just"/>
            <a:r>
              <a:rPr lang="pt-BR" sz="2600" dirty="0" smtClean="0"/>
              <a:t>- A MP 808/2017  e a insegurança jurídica</a:t>
            </a:r>
          </a:p>
          <a:p>
            <a:pPr algn="just"/>
            <a:endParaRPr lang="pt-BR" sz="2600" dirty="0" smtClean="0"/>
          </a:p>
          <a:p>
            <a:pPr algn="just"/>
            <a:r>
              <a:rPr lang="pt-BR" sz="2600" dirty="0" smtClean="0"/>
              <a:t>- O QUE ESPERAR DA RT</a:t>
            </a:r>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98008335"/>
              </p:ext>
            </p:extLst>
          </p:nvPr>
        </p:nvGraphicFramePr>
        <p:xfrm>
          <a:off x="275835" y="1315242"/>
          <a:ext cx="8501122" cy="54254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Trabalho em Oficinas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372 </a:t>
                      </a:r>
                      <a:r>
                        <a:rPr lang="pt-BR" sz="2200" b="0" dirty="0" smtClean="0">
                          <a:effectLst/>
                          <a:latin typeface="+mn-lt"/>
                        </a:rPr>
                        <a:t>- Os preceitos que regulam o trabalho masculino são aplicáveis ao trabalho feminino, naquilo em que não colidirem com a proteção especial instituída por este Capítulo. </a:t>
                      </a:r>
                    </a:p>
                    <a:p>
                      <a:pPr algn="just" rtl="0">
                        <a:lnSpc>
                          <a:spcPct val="100000"/>
                        </a:lnSpc>
                      </a:pPr>
                      <a:r>
                        <a:rPr lang="pt-BR" sz="2000" b="0" i="0" dirty="0" smtClean="0">
                          <a:effectLst/>
                          <a:latin typeface="+mn-lt"/>
                        </a:rPr>
                        <a:t>Parágrafo único - Não é regido pelos dispositivos a que se refere este artigo o trabalho nas oficinas em que sirvam exclusivamente pessoas da família da mulher e esteja esta sob a direção do esposo, do pai, da mãe, do tutor ou do filho. </a:t>
                      </a:r>
                      <a:endParaRPr lang="pt-BR" sz="2000" dirty="0">
                        <a:effectLst/>
                      </a:endParaRPr>
                    </a:p>
                  </a:txBody>
                  <a:tcPr/>
                </a:tc>
                <a:tc>
                  <a:txBody>
                    <a:bodyPr/>
                    <a:lstStyle/>
                    <a:p>
                      <a:pPr algn="just" rtl="0">
                        <a:lnSpc>
                          <a:spcPct val="100000"/>
                        </a:lnSpc>
                      </a:pPr>
                      <a:r>
                        <a:rPr lang="pt-BR" sz="2200" dirty="0" smtClean="0">
                          <a:effectLst/>
                        </a:rPr>
                        <a:t>Art. 372</a:t>
                      </a:r>
                      <a:r>
                        <a:rPr lang="pt-BR" sz="2200" baseline="0" dirty="0" smtClean="0">
                          <a:effectLst/>
                        </a:rPr>
                        <a:t> </a:t>
                      </a:r>
                      <a:r>
                        <a:rPr lang="pt-BR" sz="2200" baseline="0" dirty="0" smtClean="0">
                          <a:solidFill>
                            <a:srgbClr val="FF0000"/>
                          </a:solidFill>
                          <a:effectLst/>
                        </a:rPr>
                        <a:t>sem alterações</a:t>
                      </a:r>
                    </a:p>
                    <a:p>
                      <a:pPr algn="just"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400" dirty="0" smtClean="0">
                        <a:effectLst/>
                      </a:endParaRPr>
                    </a:p>
                    <a:p>
                      <a:pPr algn="just" rtl="0">
                        <a:lnSpc>
                          <a:spcPct val="100000"/>
                        </a:lnSpc>
                      </a:pPr>
                      <a:endParaRPr lang="pt-BR" sz="2400" dirty="0" smtClean="0">
                        <a:effectLst/>
                      </a:endParaRPr>
                    </a:p>
                    <a:p>
                      <a:pPr algn="just" rtl="0">
                        <a:lnSpc>
                          <a:spcPct val="100000"/>
                        </a:lnSpc>
                      </a:pPr>
                      <a:endParaRPr lang="pt-BR" sz="2400" dirty="0" smtClean="0">
                        <a:effectLst/>
                      </a:endParaRPr>
                    </a:p>
                    <a:p>
                      <a:pPr algn="just" rtl="0">
                        <a:lnSpc>
                          <a:spcPct val="100000"/>
                        </a:lnSpc>
                      </a:pPr>
                      <a:r>
                        <a:rPr lang="pt-BR" sz="2400" dirty="0" smtClean="0">
                          <a:effectLst/>
                        </a:rPr>
                        <a:t>Parágrafo único</a:t>
                      </a:r>
                      <a:r>
                        <a:rPr lang="pt-BR" sz="2400" baseline="0" dirty="0" smtClean="0">
                          <a:effectLst/>
                        </a:rPr>
                        <a:t> - </a:t>
                      </a:r>
                      <a:r>
                        <a:rPr lang="pt-BR" sz="2400" baseline="0" dirty="0" smtClean="0">
                          <a:solidFill>
                            <a:srgbClr val="FF0000"/>
                          </a:solidFill>
                          <a:effectLst/>
                        </a:rPr>
                        <a:t>revogado</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2278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145909339"/>
              </p:ext>
            </p:extLst>
          </p:nvPr>
        </p:nvGraphicFramePr>
        <p:xfrm>
          <a:off x="275835" y="1315242"/>
          <a:ext cx="8501122" cy="35966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Descanso prévio  à jornada extraordinária</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i="0" dirty="0" smtClean="0">
                          <a:effectLst/>
                          <a:latin typeface="+mn-lt"/>
                        </a:rPr>
                        <a:t>Art. 384 </a:t>
                      </a:r>
                      <a:r>
                        <a:rPr lang="pt-BR" sz="2200" b="0" i="0" dirty="0" smtClean="0">
                          <a:effectLst/>
                          <a:latin typeface="+mn-lt"/>
                        </a:rPr>
                        <a:t>- Em caso de prorrogação do horário normal, será obrigatório um descanso de 15 (quinze) minutos no mínimo, antes do início do período extraordinário do trabalho.</a:t>
                      </a:r>
                      <a:endParaRPr lang="pt-BR" sz="2200" i="0" dirty="0" smtClean="0">
                        <a:effectLst/>
                        <a:latin typeface="+mn-lt"/>
                      </a:endParaRPr>
                    </a:p>
                    <a:p>
                      <a:pPr algn="just" rtl="0">
                        <a:lnSpc>
                          <a:spcPct val="100000"/>
                        </a:lnSpc>
                      </a:pPr>
                      <a:endParaRPr lang="pt-BR" sz="2000" dirty="0">
                        <a:effectLst/>
                      </a:endParaRPr>
                    </a:p>
                  </a:txBody>
                  <a:tcPr/>
                </a:tc>
                <a:tc>
                  <a:txBody>
                    <a:bodyPr/>
                    <a:lstStyle/>
                    <a:p>
                      <a:pPr algn="just" rtl="0">
                        <a:lnSpc>
                          <a:spcPct val="100000"/>
                        </a:lnSpc>
                      </a:pPr>
                      <a:r>
                        <a:rPr lang="pt-BR" sz="2400" dirty="0" smtClean="0">
                          <a:solidFill>
                            <a:srgbClr val="FF0000"/>
                          </a:solidFill>
                          <a:effectLst/>
                        </a:rPr>
                        <a:t>Revogado</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248005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201092465"/>
              </p:ext>
            </p:extLst>
          </p:nvPr>
        </p:nvGraphicFramePr>
        <p:xfrm>
          <a:off x="275835" y="1315242"/>
          <a:ext cx="8501122" cy="56692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Trabalho da</a:t>
                      </a:r>
                      <a:r>
                        <a:rPr lang="pt-BR" sz="2600" baseline="0" dirty="0" smtClean="0"/>
                        <a:t> gestante e lactante em ambiente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394-A</a:t>
                      </a:r>
                      <a:r>
                        <a:rPr lang="pt-BR" sz="2200" b="0" dirty="0" smtClean="0">
                          <a:effectLst/>
                          <a:latin typeface="+mn-lt"/>
                        </a:rPr>
                        <a:t>. A empregada gestante ou lactante será afastada, </a:t>
                      </a:r>
                      <a:r>
                        <a:rPr lang="pt-BR" sz="2200" b="0" u="sng" dirty="0" smtClean="0">
                          <a:effectLst/>
                          <a:latin typeface="+mn-lt"/>
                        </a:rPr>
                        <a:t>enquanto durar a gestação e a lactação</a:t>
                      </a:r>
                      <a:r>
                        <a:rPr lang="pt-BR" sz="2200" b="0" dirty="0" smtClean="0">
                          <a:effectLst/>
                          <a:latin typeface="+mn-lt"/>
                        </a:rPr>
                        <a:t>, </a:t>
                      </a:r>
                      <a:r>
                        <a:rPr lang="pt-BR" sz="2200" b="0" u="sng" dirty="0" smtClean="0">
                          <a:effectLst/>
                          <a:latin typeface="+mn-lt"/>
                        </a:rPr>
                        <a:t>de quaisquer atividades</a:t>
                      </a:r>
                      <a:r>
                        <a:rPr lang="pt-BR" sz="2200" b="0" dirty="0" smtClean="0">
                          <a:effectLst/>
                          <a:latin typeface="+mn-lt"/>
                        </a:rPr>
                        <a:t>, operações ou locais insalubres, </a:t>
                      </a:r>
                      <a:r>
                        <a:rPr lang="pt-BR" sz="2200" b="0" u="sng" dirty="0" smtClean="0">
                          <a:effectLst/>
                          <a:latin typeface="+mn-lt"/>
                        </a:rPr>
                        <a:t>devendo</a:t>
                      </a:r>
                      <a:r>
                        <a:rPr lang="pt-BR" sz="2200" b="0" dirty="0" smtClean="0">
                          <a:effectLst/>
                          <a:latin typeface="+mn-lt"/>
                        </a:rPr>
                        <a:t> exercer suas atividades em local salubre. </a:t>
                      </a:r>
                      <a:endParaRPr lang="pt-BR" sz="2200" dirty="0" smtClean="0">
                        <a:effectLst/>
                        <a:latin typeface="+mn-lt"/>
                      </a:endParaRPr>
                    </a:p>
                    <a:p>
                      <a:pPr algn="just" rtl="0">
                        <a:lnSpc>
                          <a:spcPct val="100000"/>
                        </a:lnSpc>
                      </a:pPr>
                      <a:r>
                        <a:rPr lang="pt-BR" sz="2000" i="0" dirty="0" smtClean="0">
                          <a:effectLst/>
                        </a:rPr>
                        <a:t/>
                      </a:r>
                      <a:br>
                        <a:rPr lang="pt-BR" sz="2000" i="0" dirty="0" smtClean="0">
                          <a:effectLst/>
                        </a:rPr>
                      </a:br>
                      <a:endParaRPr lang="pt-BR" sz="2000" i="0" dirty="0" smtClean="0">
                        <a:effectLst/>
                      </a:endParaRPr>
                    </a:p>
                    <a:p>
                      <a:pPr algn="just" rtl="0">
                        <a:lnSpc>
                          <a:spcPct val="100000"/>
                        </a:lnSpc>
                      </a:pPr>
                      <a:endParaRPr lang="pt-BR" sz="2000" dirty="0">
                        <a:effectLst/>
                      </a:endParaRPr>
                    </a:p>
                  </a:txBody>
                  <a:tcPr/>
                </a:tc>
                <a:tc>
                  <a:txBody>
                    <a:bodyPr/>
                    <a:lstStyle/>
                    <a:p>
                      <a:pPr algn="just" rtl="0">
                        <a:lnSpc>
                          <a:spcPct val="100000"/>
                        </a:lnSpc>
                      </a:pPr>
                      <a:r>
                        <a:rPr lang="pt-BR" sz="2200" b="1" i="0" dirty="0" smtClean="0">
                          <a:effectLst/>
                          <a:latin typeface="+mn-lt"/>
                        </a:rPr>
                        <a:t>Art. 394-A</a:t>
                      </a:r>
                      <a:r>
                        <a:rPr lang="pt-BR" sz="2200" b="0" i="0" dirty="0" smtClean="0">
                          <a:effectLst/>
                          <a:latin typeface="+mn-lt"/>
                        </a:rPr>
                        <a:t>. A empregada </a:t>
                      </a:r>
                      <a:r>
                        <a:rPr lang="pt-BR" sz="2200" b="1" i="0" dirty="0" smtClean="0">
                          <a:effectLst/>
                          <a:latin typeface="+mn-lt"/>
                        </a:rPr>
                        <a:t>gestante</a:t>
                      </a:r>
                      <a:r>
                        <a:rPr lang="pt-BR" sz="2200" b="0" i="0" dirty="0" smtClean="0">
                          <a:effectLst/>
                          <a:latin typeface="+mn-lt"/>
                        </a:rPr>
                        <a:t> </a:t>
                      </a:r>
                      <a:r>
                        <a:rPr lang="pt-BR" sz="2200" b="0" i="0" u="sng" dirty="0" smtClean="0">
                          <a:effectLst/>
                          <a:latin typeface="+mn-lt"/>
                        </a:rPr>
                        <a:t>será afastada</a:t>
                      </a:r>
                      <a:r>
                        <a:rPr lang="pt-BR" sz="2200" b="0" i="0" dirty="0" smtClean="0">
                          <a:effectLst/>
                          <a:latin typeface="+mn-lt"/>
                        </a:rPr>
                        <a:t>, enquanto durar a gestação, </a:t>
                      </a:r>
                      <a:r>
                        <a:rPr lang="pt-BR" sz="2200" b="1" i="0" dirty="0" smtClean="0">
                          <a:effectLst/>
                          <a:latin typeface="+mn-lt"/>
                        </a:rPr>
                        <a:t>de quaisquer atividades</a:t>
                      </a:r>
                      <a:r>
                        <a:rPr lang="pt-BR" sz="2200" b="0" i="0" dirty="0" smtClean="0">
                          <a:effectLst/>
                          <a:latin typeface="+mn-lt"/>
                        </a:rPr>
                        <a:t>,</a:t>
                      </a:r>
                      <a:r>
                        <a:rPr lang="pt-BR" sz="2200" b="0" i="0" baseline="0" dirty="0" smtClean="0">
                          <a:effectLst/>
                          <a:latin typeface="+mn-lt"/>
                        </a:rPr>
                        <a:t> operações ou locais insalubres e exercerá suas atividades em local salubre, excluído, nesse caso o pagamento de adicional de insalubridade. </a:t>
                      </a:r>
                      <a:r>
                        <a:rPr lang="pt-BR" sz="2200" b="0" i="0" baseline="0" dirty="0" smtClean="0">
                          <a:solidFill>
                            <a:srgbClr val="FF0000"/>
                          </a:solidFill>
                          <a:effectLst/>
                          <a:latin typeface="+mn-lt"/>
                        </a:rPr>
                        <a:t>MP 808</a:t>
                      </a:r>
                    </a:p>
                    <a:p>
                      <a:pPr algn="just" rtl="0">
                        <a:lnSpc>
                          <a:spcPct val="100000"/>
                        </a:lnSpc>
                      </a:pPr>
                      <a:endParaRPr lang="pt-BR" sz="2200" b="0" u="none" strike="noStrike" dirty="0" smtClean="0">
                        <a:effectLst/>
                        <a:latin typeface="+mn-lt"/>
                      </a:endParaRPr>
                    </a:p>
                    <a:p>
                      <a:pPr algn="just" rtl="0">
                        <a:lnSpc>
                          <a:spcPct val="100000"/>
                        </a:lnSpc>
                      </a:pPr>
                      <a:r>
                        <a:rPr lang="pt-BR" sz="2200" b="0" u="none" strike="sngStrike" dirty="0" smtClean="0">
                          <a:effectLst/>
                          <a:latin typeface="+mn-lt"/>
                        </a:rPr>
                        <a:t>I – atividades consideradas insalubres em grau máximo, enquanto durar a gestação;</a:t>
                      </a:r>
                    </a:p>
                    <a:p>
                      <a:pPr algn="just" rtl="0">
                        <a:lnSpc>
                          <a:spcPct val="100000"/>
                        </a:lnSpc>
                      </a:pPr>
                      <a:endParaRPr lang="pt-BR" sz="2400" dirty="0">
                        <a:solidFill>
                          <a:srgbClr val="FF0000"/>
                        </a:solidFill>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652655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248711734"/>
              </p:ext>
            </p:extLst>
          </p:nvPr>
        </p:nvGraphicFramePr>
        <p:xfrm>
          <a:off x="275835" y="1315242"/>
          <a:ext cx="8501122" cy="52425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Trabalho da</a:t>
                      </a:r>
                      <a:r>
                        <a:rPr lang="pt-BR" sz="2600" baseline="0" dirty="0" smtClean="0"/>
                        <a:t> gestante e lactante em ambiente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i="0" dirty="0" smtClean="0">
                          <a:effectLst/>
                        </a:rPr>
                        <a:t/>
                      </a:r>
                      <a:br>
                        <a:rPr lang="pt-BR" sz="2000" i="0" dirty="0" smtClean="0">
                          <a:effectLst/>
                        </a:rPr>
                      </a:br>
                      <a:endParaRPr lang="pt-BR" sz="2000" i="0" dirty="0" smtClean="0">
                        <a:effectLst/>
                      </a:endParaRPr>
                    </a:p>
                    <a:p>
                      <a:pPr algn="just" rtl="0">
                        <a:lnSpc>
                          <a:spcPct val="100000"/>
                        </a:lnSpc>
                      </a:pPr>
                      <a:endParaRPr lang="pt-BR" sz="2000" dirty="0">
                        <a:effectLst/>
                      </a:endParaRPr>
                    </a:p>
                  </a:txBody>
                  <a:tcPr/>
                </a:tc>
                <a:tc>
                  <a:txBody>
                    <a:bodyPr/>
                    <a:lstStyle/>
                    <a:p>
                      <a:pPr algn="just" rtl="0">
                        <a:lnSpc>
                          <a:spcPct val="100000"/>
                        </a:lnSpc>
                      </a:pPr>
                      <a:r>
                        <a:rPr lang="pt-BR" sz="2000" b="0" i="0" strike="sngStrike" dirty="0" smtClean="0">
                          <a:effectLst/>
                          <a:latin typeface="+mn-lt"/>
                        </a:rPr>
                        <a:t>II – atividades consideradas insalubres em grau médio ou mínimo, quando apresentar atestado de saúde, emitido por médico de confiança da mulher, que recomende o afastamento </a:t>
                      </a:r>
                      <a:r>
                        <a:rPr lang="pt-BR" sz="2000" b="0" i="0" u="sng" strike="sngStrike" dirty="0" smtClean="0">
                          <a:effectLst/>
                          <a:latin typeface="+mn-lt"/>
                        </a:rPr>
                        <a:t>durante a gestação</a:t>
                      </a:r>
                      <a:r>
                        <a:rPr lang="pt-BR" sz="2000" b="0" i="0" strike="sngStrike" dirty="0" smtClean="0">
                          <a:effectLst/>
                          <a:latin typeface="+mn-lt"/>
                        </a:rPr>
                        <a:t>;</a:t>
                      </a:r>
                      <a:r>
                        <a:rPr lang="pt-BR" sz="2000" b="0" i="0" strike="noStrike" dirty="0" smtClean="0">
                          <a:solidFill>
                            <a:srgbClr val="FF0000"/>
                          </a:solidFill>
                          <a:effectLst/>
                          <a:latin typeface="+mn-lt"/>
                        </a:rPr>
                        <a:t> MP 808</a:t>
                      </a:r>
                      <a:endParaRPr lang="pt-BR" sz="2000" i="0" strike="noStrike" dirty="0" smtClean="0">
                        <a:solidFill>
                          <a:srgbClr val="FF0000"/>
                        </a:solidFill>
                        <a:effectLst/>
                        <a:latin typeface="+mn-lt"/>
                      </a:endParaRPr>
                    </a:p>
                    <a:p>
                      <a:pPr algn="just" rtl="0">
                        <a:lnSpc>
                          <a:spcPct val="100000"/>
                        </a:lnSpc>
                      </a:pPr>
                      <a:endParaRPr lang="pt-BR" sz="2000" b="0" i="0" strike="sngStrike" dirty="0" smtClean="0">
                        <a:effectLst/>
                        <a:latin typeface="+mn-lt"/>
                      </a:endParaRPr>
                    </a:p>
                    <a:p>
                      <a:pPr algn="just" rtl="0">
                        <a:lnSpc>
                          <a:spcPct val="100000"/>
                        </a:lnSpc>
                      </a:pPr>
                      <a:r>
                        <a:rPr lang="pt-BR" sz="2000" b="0" i="0" strike="sngStrike" dirty="0" smtClean="0">
                          <a:effectLst/>
                          <a:latin typeface="+mn-lt"/>
                        </a:rPr>
                        <a:t>III – atividades consideradas insalubres em qualquer grau, quando apresentar atestado de saúde, emitido por médico de confiança da mulher, que recomende o afastamento </a:t>
                      </a:r>
                      <a:r>
                        <a:rPr lang="pt-BR" sz="2000" b="0" i="0" u="sng" strike="sngStrike" dirty="0" smtClean="0">
                          <a:effectLst/>
                          <a:latin typeface="+mn-lt"/>
                        </a:rPr>
                        <a:t>durante a lactação.</a:t>
                      </a:r>
                      <a:r>
                        <a:rPr lang="pt-BR" sz="2000" b="0" i="0" u="none" strike="noStrike" dirty="0" smtClean="0">
                          <a:solidFill>
                            <a:srgbClr val="FF0000"/>
                          </a:solidFill>
                          <a:effectLst/>
                          <a:latin typeface="+mn-lt"/>
                        </a:rPr>
                        <a:t> MP 808</a:t>
                      </a:r>
                      <a:endParaRPr lang="pt-BR" sz="2400" u="none" strike="noStrike" dirty="0">
                        <a:solidFill>
                          <a:srgbClr val="FF0000"/>
                        </a:solidFill>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1613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774662747"/>
              </p:ext>
            </p:extLst>
          </p:nvPr>
        </p:nvGraphicFramePr>
        <p:xfrm>
          <a:off x="275835" y="1315242"/>
          <a:ext cx="8501122" cy="56083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Trabalho da</a:t>
                      </a:r>
                      <a:r>
                        <a:rPr lang="pt-BR" sz="2600" baseline="0" dirty="0" smtClean="0"/>
                        <a:t> gestante e lactante em ambiente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i="0" dirty="0" smtClean="0">
                          <a:effectLst/>
                        </a:rPr>
                        <a:t/>
                      </a:r>
                      <a:br>
                        <a:rPr lang="pt-BR" sz="2000" i="0" dirty="0" smtClean="0">
                          <a:effectLst/>
                        </a:rPr>
                      </a:br>
                      <a:endParaRPr lang="pt-BR" sz="2000" i="0" dirty="0" smtClean="0">
                        <a:effectLst/>
                      </a:endParaRPr>
                    </a:p>
                    <a:p>
                      <a:pPr algn="just" rtl="0">
                        <a:lnSpc>
                          <a:spcPct val="100000"/>
                        </a:lnSpc>
                      </a:pPr>
                      <a:endParaRPr lang="pt-BR" sz="2000" dirty="0">
                        <a:effectLst/>
                      </a:endParaRPr>
                    </a:p>
                  </a:txBody>
                  <a:tcPr/>
                </a:tc>
                <a:tc>
                  <a:txBody>
                    <a:bodyPr/>
                    <a:lstStyle/>
                    <a:p>
                      <a:pPr algn="just" rtl="0">
                        <a:lnSpc>
                          <a:spcPct val="100000"/>
                        </a:lnSpc>
                      </a:pPr>
                      <a:r>
                        <a:rPr lang="pt-BR" sz="1600" b="0" i="1" dirty="0" smtClean="0">
                          <a:effectLst/>
                          <a:latin typeface="+mn-lt"/>
                        </a:rPr>
                        <a:t>O parágrafo único, vetado quando da sanção da Lei nº 13.287/2016, foi considerado, na numeração dos parágrafos pela nova Lei, como §1º </a:t>
                      </a:r>
                    </a:p>
                    <a:p>
                      <a:pPr algn="just" rtl="0">
                        <a:lnSpc>
                          <a:spcPct val="100000"/>
                        </a:lnSpc>
                      </a:pPr>
                      <a:endParaRPr lang="pt-BR" sz="2000" b="0" i="1" dirty="0" smtClean="0">
                        <a:effectLst/>
                        <a:latin typeface="+mn-lt"/>
                      </a:endParaRPr>
                    </a:p>
                    <a:p>
                      <a:pPr algn="just" rtl="0">
                        <a:lnSpc>
                          <a:spcPct val="100000"/>
                        </a:lnSpc>
                      </a:pPr>
                      <a:r>
                        <a:rPr lang="pt-BR" sz="2000" b="0" i="0" dirty="0" smtClean="0">
                          <a:effectLst/>
                          <a:latin typeface="+mn-lt"/>
                        </a:rPr>
                        <a:t>§2º O exercício de atividades e operações insalubres em </a:t>
                      </a:r>
                      <a:r>
                        <a:rPr lang="pt-BR" sz="2000" b="0" i="0" u="sng" dirty="0" smtClean="0">
                          <a:effectLst/>
                          <a:latin typeface="+mn-lt"/>
                        </a:rPr>
                        <a:t>grau médio ou</a:t>
                      </a:r>
                      <a:r>
                        <a:rPr lang="pt-BR" sz="2000" b="0" i="0" u="sng" baseline="0" dirty="0" smtClean="0">
                          <a:effectLst/>
                          <a:latin typeface="+mn-lt"/>
                        </a:rPr>
                        <a:t> mínimo</a:t>
                      </a:r>
                      <a:r>
                        <a:rPr lang="pt-BR" sz="2000" b="0" i="0" baseline="0" dirty="0" smtClean="0">
                          <a:effectLst/>
                          <a:latin typeface="+mn-lt"/>
                        </a:rPr>
                        <a:t>, pela </a:t>
                      </a:r>
                      <a:r>
                        <a:rPr lang="pt-BR" sz="2000" b="1" i="0" baseline="0" dirty="0" smtClean="0">
                          <a:effectLst/>
                          <a:latin typeface="+mn-lt"/>
                        </a:rPr>
                        <a:t>gestante</a:t>
                      </a:r>
                      <a:r>
                        <a:rPr lang="pt-BR" sz="2000" b="0" i="0" baseline="0" dirty="0" smtClean="0">
                          <a:effectLst/>
                          <a:latin typeface="+mn-lt"/>
                        </a:rPr>
                        <a:t>, somente será permitido quando ela, voluntariamente, apresentar </a:t>
                      </a:r>
                      <a:r>
                        <a:rPr lang="pt-BR" sz="2000" b="0" i="0" u="sng" baseline="0" dirty="0" smtClean="0">
                          <a:effectLst/>
                          <a:latin typeface="+mn-lt"/>
                        </a:rPr>
                        <a:t>atestado de saúde</a:t>
                      </a:r>
                      <a:r>
                        <a:rPr lang="pt-BR" sz="2000" b="0" i="0" baseline="0" dirty="0" smtClean="0">
                          <a:effectLst/>
                          <a:latin typeface="+mn-lt"/>
                        </a:rPr>
                        <a:t>, emitido por médico de sua confiança, do sistema privado ou público de saúde, que autorize a sua permanência no exercício de suas atividades. </a:t>
                      </a:r>
                      <a:r>
                        <a:rPr lang="pt-BR" sz="2000" b="0" i="0" baseline="0" dirty="0" smtClean="0">
                          <a:solidFill>
                            <a:srgbClr val="FF0000"/>
                          </a:solidFill>
                          <a:effectLst/>
                          <a:latin typeface="+mn-lt"/>
                        </a:rPr>
                        <a:t>MP 808</a:t>
                      </a:r>
                      <a:endParaRPr lang="pt-BR" sz="2400" dirty="0">
                        <a:solidFill>
                          <a:srgbClr val="FF0000"/>
                        </a:solidFill>
                        <a:effectLs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119856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319087046"/>
              </p:ext>
            </p:extLst>
          </p:nvPr>
        </p:nvGraphicFramePr>
        <p:xfrm>
          <a:off x="275835" y="1315242"/>
          <a:ext cx="8501122" cy="463296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Trabalho da</a:t>
                      </a:r>
                      <a:r>
                        <a:rPr lang="pt-BR" sz="2600" baseline="0" dirty="0" smtClean="0"/>
                        <a:t> gestante e lactante em ambiente insalubre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i="0" dirty="0" smtClean="0">
                          <a:effectLst/>
                        </a:rPr>
                        <a:t/>
                      </a:r>
                      <a:br>
                        <a:rPr lang="pt-BR" sz="2000" i="0" dirty="0" smtClean="0">
                          <a:effectLst/>
                        </a:rPr>
                      </a:br>
                      <a:endParaRPr lang="pt-BR" sz="2000" i="0" dirty="0" smtClean="0">
                        <a:effectLst/>
                      </a:endParaRPr>
                    </a:p>
                    <a:p>
                      <a:pPr algn="just" rtl="0">
                        <a:lnSpc>
                          <a:spcPct val="100000"/>
                        </a:lnSpc>
                      </a:pPr>
                      <a:endParaRPr lang="pt-BR" sz="2000" dirty="0">
                        <a:effectLst/>
                      </a:endParaRPr>
                    </a:p>
                  </a:txBody>
                  <a:tcPr/>
                </a:tc>
                <a:tc>
                  <a:txBody>
                    <a:bodyPr/>
                    <a:lstStyle/>
                    <a:p>
                      <a:pPr algn="just" rtl="0">
                        <a:lnSpc>
                          <a:spcPct val="100000"/>
                        </a:lnSpc>
                      </a:pPr>
                      <a:r>
                        <a:rPr lang="pt-BR" sz="2000" b="0" i="1" dirty="0" smtClean="0">
                          <a:effectLst/>
                          <a:latin typeface="+mn-lt"/>
                        </a:rPr>
                        <a:t> </a:t>
                      </a:r>
                      <a:r>
                        <a:rPr lang="pt-BR" sz="2200" b="0" i="0" dirty="0" smtClean="0">
                          <a:effectLst/>
                          <a:latin typeface="+mn-lt"/>
                        </a:rPr>
                        <a:t>§3º A empregada </a:t>
                      </a:r>
                      <a:r>
                        <a:rPr lang="pt-BR" sz="2200" b="1" i="0" dirty="0" smtClean="0">
                          <a:effectLst/>
                          <a:latin typeface="+mn-lt"/>
                        </a:rPr>
                        <a:t>lactante</a:t>
                      </a:r>
                      <a:r>
                        <a:rPr lang="pt-BR" sz="2200" b="0" i="0" dirty="0" smtClean="0">
                          <a:effectLst/>
                          <a:latin typeface="+mn-lt"/>
                        </a:rPr>
                        <a:t> será </a:t>
                      </a:r>
                      <a:r>
                        <a:rPr lang="pt-BR" sz="2200" b="1" i="0" dirty="0" smtClean="0">
                          <a:effectLst/>
                          <a:latin typeface="+mn-lt"/>
                        </a:rPr>
                        <a:t>afastada</a:t>
                      </a:r>
                      <a:r>
                        <a:rPr lang="pt-BR" sz="2200" b="0" i="0" dirty="0" smtClean="0">
                          <a:effectLst/>
                          <a:latin typeface="+mn-lt"/>
                        </a:rPr>
                        <a:t> de atividades e operações consideradas insalubres </a:t>
                      </a:r>
                      <a:r>
                        <a:rPr lang="pt-BR" sz="2200" b="1" i="0" dirty="0" smtClean="0">
                          <a:effectLst/>
                          <a:latin typeface="+mn-lt"/>
                        </a:rPr>
                        <a:t>em qualquer grau</a:t>
                      </a:r>
                      <a:r>
                        <a:rPr lang="pt-BR" sz="2200" b="0" i="0" dirty="0" smtClean="0">
                          <a:effectLst/>
                          <a:latin typeface="+mn-lt"/>
                        </a:rPr>
                        <a:t> quando apresentar atestado de saúde emitido por médico de sua confiança, do sistema privado ou público de saúde, que recomente o afastamento </a:t>
                      </a:r>
                      <a:r>
                        <a:rPr lang="pt-BR" sz="2200" b="1" i="0" dirty="0" smtClean="0">
                          <a:effectLst/>
                          <a:latin typeface="+mn-lt"/>
                        </a:rPr>
                        <a:t>durante a lactação</a:t>
                      </a:r>
                      <a:r>
                        <a:rPr lang="pt-BR" sz="2200" b="0" i="0" dirty="0" smtClean="0">
                          <a:effectLst/>
                          <a:latin typeface="+mn-lt"/>
                        </a:rPr>
                        <a:t>. </a:t>
                      </a:r>
                      <a:r>
                        <a:rPr lang="pt-BR" sz="2200" b="0" i="0" dirty="0" smtClean="0">
                          <a:solidFill>
                            <a:srgbClr val="FF0000"/>
                          </a:solidFill>
                          <a:effectLst/>
                          <a:latin typeface="+mn-lt"/>
                        </a:rPr>
                        <a:t>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44086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027543933"/>
              </p:ext>
            </p:extLst>
          </p:nvPr>
        </p:nvGraphicFramePr>
        <p:xfrm>
          <a:off x="275835" y="1315242"/>
          <a:ext cx="8501122" cy="420624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Direito a amamentação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396 </a:t>
                      </a:r>
                      <a:r>
                        <a:rPr lang="pt-BR" sz="2200" b="0" dirty="0" smtClean="0">
                          <a:effectLst/>
                          <a:latin typeface="+mn-lt"/>
                        </a:rPr>
                        <a:t>- Para amamentar o próprio filho, até que este complete 6 (seis) meses de idade, a mulher terá direito, durante a jornada de trabalho, a 2 (dois) descansos especiais, de meia hora cada um. </a:t>
                      </a:r>
                      <a:endParaRPr lang="pt-BR" sz="2200" dirty="0" smtClean="0">
                        <a:effectLst/>
                        <a:latin typeface="+mn-lt"/>
                      </a:endParaRPr>
                    </a:p>
                    <a:p>
                      <a:pPr algn="just" rtl="0">
                        <a:lnSpc>
                          <a:spcPct val="100000"/>
                        </a:lnSpc>
                      </a:pPr>
                      <a:r>
                        <a:rPr lang="pt-BR" sz="2000" i="0" dirty="0" smtClean="0">
                          <a:effectLst/>
                        </a:rPr>
                        <a:t/>
                      </a:r>
                      <a:br>
                        <a:rPr lang="pt-BR" sz="2000" i="0" dirty="0" smtClean="0">
                          <a:effectLst/>
                        </a:rPr>
                      </a:br>
                      <a:endParaRPr lang="pt-BR" sz="2000" i="0" dirty="0" smtClean="0">
                        <a:effectLst/>
                      </a:endParaRPr>
                    </a:p>
                    <a:p>
                      <a:pPr algn="just" rtl="0">
                        <a:lnSpc>
                          <a:spcPct val="100000"/>
                        </a:lnSpc>
                      </a:pPr>
                      <a:endParaRPr lang="pt-BR" sz="2000" dirty="0">
                        <a:effectLst/>
                      </a:endParaRPr>
                    </a:p>
                  </a:txBody>
                  <a:tcPr/>
                </a:tc>
                <a:tc>
                  <a:txBody>
                    <a:bodyPr/>
                    <a:lstStyle/>
                    <a:p>
                      <a:pPr algn="just" rtl="0">
                        <a:lnSpc>
                          <a:spcPct val="100000"/>
                        </a:lnSpc>
                      </a:pPr>
                      <a:r>
                        <a:rPr lang="pt-BR" sz="2400" dirty="0" smtClean="0">
                          <a:solidFill>
                            <a:srgbClr val="FF0000"/>
                          </a:solidFill>
                          <a:effectLst/>
                        </a:rPr>
                        <a:t>Sem alterações</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2895416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 Trabalho da mulher</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988223782"/>
              </p:ext>
            </p:extLst>
          </p:nvPr>
        </p:nvGraphicFramePr>
        <p:xfrm>
          <a:off x="275835" y="1315242"/>
          <a:ext cx="8501122" cy="45720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Direito a amamentação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0" i="0" dirty="0" smtClean="0">
                          <a:effectLst/>
                          <a:latin typeface="Calibri" panose="020F0502020204030204" pitchFamily="34" charset="0"/>
                        </a:rPr>
                        <a:t>Parágrafo único - Quando o exigir a saúde do filho, o período de 6 (seis) meses poderá ser dilatado, a critério da autoridade competente. </a:t>
                      </a:r>
                      <a:endParaRPr lang="pt-BR" sz="2200" i="0" dirty="0" smtClean="0">
                        <a:effectLst/>
                        <a:latin typeface="Calibri" panose="020F0502020204030204" pitchFamily="34" charset="0"/>
                      </a:endParaRPr>
                    </a:p>
                    <a:p>
                      <a:pPr algn="just" rtl="0">
                        <a:lnSpc>
                          <a:spcPct val="100000"/>
                        </a:lnSpc>
                      </a:pPr>
                      <a:r>
                        <a:rPr lang="pt-BR" sz="2200" i="0" dirty="0" smtClean="0">
                          <a:effectLst/>
                          <a:latin typeface="Calibri" panose="020F0502020204030204" pitchFamily="34" charset="0"/>
                        </a:rPr>
                        <a:t/>
                      </a:r>
                      <a:br>
                        <a:rPr lang="pt-BR" sz="2200" i="0" dirty="0" smtClean="0">
                          <a:effectLst/>
                          <a:latin typeface="Calibri" panose="020F0502020204030204" pitchFamily="34" charset="0"/>
                        </a:rPr>
                      </a:br>
                      <a:endParaRPr lang="pt-BR" sz="2200" i="0" dirty="0" smtClean="0">
                        <a:effectLst/>
                        <a:latin typeface="Calibri" panose="020F0502020204030204" pitchFamily="34" charset="0"/>
                      </a:endParaRPr>
                    </a:p>
                    <a:p>
                      <a:pPr algn="just" rtl="0">
                        <a:lnSpc>
                          <a:spcPct val="100000"/>
                        </a:lnSpc>
                      </a:pPr>
                      <a:r>
                        <a:rPr lang="pt-BR" sz="2200" i="0" dirty="0" smtClean="0">
                          <a:effectLst/>
                          <a:latin typeface="Calibri" panose="020F0502020204030204" pitchFamily="34" charset="0"/>
                        </a:rPr>
                        <a:t/>
                      </a:r>
                      <a:br>
                        <a:rPr lang="pt-BR" sz="2200" i="0" dirty="0" smtClean="0">
                          <a:effectLst/>
                          <a:latin typeface="Calibri" panose="020F0502020204030204" pitchFamily="34" charset="0"/>
                        </a:rPr>
                      </a:br>
                      <a:endParaRPr lang="pt-BR" sz="2200" i="0" dirty="0" smtClean="0">
                        <a:effectLst/>
                        <a:latin typeface="Calibri" panose="020F0502020204030204" pitchFamily="34" charset="0"/>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400" dirty="0" smtClean="0">
                          <a:solidFill>
                            <a:srgbClr val="FF0000"/>
                          </a:solidFill>
                          <a:effectLst/>
                        </a:rPr>
                        <a:t>O Parágrafo único passou</a:t>
                      </a:r>
                      <a:r>
                        <a:rPr lang="pt-BR" sz="2400" baseline="0" dirty="0" smtClean="0">
                          <a:solidFill>
                            <a:srgbClr val="FF0000"/>
                          </a:solidFill>
                          <a:effectLst/>
                        </a:rPr>
                        <a:t> a ser </a:t>
                      </a:r>
                      <a:r>
                        <a:rPr lang="pt-BR" sz="2400" dirty="0" smtClean="0">
                          <a:solidFill>
                            <a:srgbClr val="FF0000"/>
                          </a:solidFill>
                          <a:effectLst/>
                        </a:rPr>
                        <a:t>§ 1º, sem alterações.</a:t>
                      </a:r>
                    </a:p>
                    <a:p>
                      <a:pPr algn="just" rtl="0">
                        <a:lnSpc>
                          <a:spcPct val="100000"/>
                        </a:lnSpc>
                      </a:pPr>
                      <a:endParaRPr lang="pt-BR" sz="2400" dirty="0" smtClean="0">
                        <a:solidFill>
                          <a:srgbClr val="FF0000"/>
                        </a:solidFill>
                        <a:effectLst/>
                      </a:endParaRPr>
                    </a:p>
                    <a:p>
                      <a:pPr algn="just" rtl="0">
                        <a:lnSpc>
                          <a:spcPct val="100000"/>
                        </a:lnSpc>
                      </a:pPr>
                      <a:endParaRPr lang="pt-BR" sz="2400" dirty="0" smtClean="0">
                        <a:solidFill>
                          <a:srgbClr val="FF0000"/>
                        </a:solidFill>
                        <a:effectLst/>
                      </a:endParaRPr>
                    </a:p>
                    <a:p>
                      <a:pPr algn="just" rtl="0">
                        <a:lnSpc>
                          <a:spcPct val="100000"/>
                        </a:lnSpc>
                      </a:pPr>
                      <a:r>
                        <a:rPr lang="pt-BR" sz="2400" b="0" i="0" dirty="0" smtClean="0">
                          <a:solidFill>
                            <a:srgbClr val="FF0000"/>
                          </a:solidFill>
                          <a:effectLst/>
                          <a:latin typeface="Calibri" panose="020F0502020204030204" pitchFamily="34" charset="0"/>
                        </a:rPr>
                        <a:t>§2º</a:t>
                      </a:r>
                      <a:r>
                        <a:rPr lang="pt-BR" sz="2400" b="0" i="0" dirty="0" smtClean="0">
                          <a:effectLst/>
                          <a:latin typeface="Calibri" panose="020F0502020204030204" pitchFamily="34" charset="0"/>
                        </a:rPr>
                        <a:t> </a:t>
                      </a:r>
                      <a:r>
                        <a:rPr lang="pt-BR" sz="2400" b="0" i="0" u="sng" dirty="0" smtClean="0">
                          <a:effectLst/>
                          <a:latin typeface="Calibri" panose="020F0502020204030204" pitchFamily="34" charset="0"/>
                        </a:rPr>
                        <a:t>Os horários dos descansos</a:t>
                      </a:r>
                      <a:r>
                        <a:rPr lang="pt-BR" sz="2400" b="0" i="0" dirty="0" smtClean="0">
                          <a:effectLst/>
                          <a:latin typeface="Calibri" panose="020F0502020204030204" pitchFamily="34" charset="0"/>
                        </a:rPr>
                        <a:t> previstos no </a:t>
                      </a:r>
                      <a:r>
                        <a:rPr lang="pt-BR" sz="2400" b="0" i="1" dirty="0" smtClean="0">
                          <a:effectLst/>
                          <a:latin typeface="Calibri" panose="020F0502020204030204" pitchFamily="34" charset="0"/>
                        </a:rPr>
                        <a:t>caput </a:t>
                      </a:r>
                      <a:r>
                        <a:rPr lang="pt-BR" sz="2400" b="0" i="0" dirty="0" smtClean="0">
                          <a:effectLst/>
                          <a:latin typeface="Calibri" panose="020F0502020204030204" pitchFamily="34" charset="0"/>
                        </a:rPr>
                        <a:t>deste artigo deverão ser definidos em </a:t>
                      </a:r>
                      <a:r>
                        <a:rPr lang="pt-BR" sz="2400" b="1" i="0" dirty="0" smtClean="0">
                          <a:effectLst/>
                          <a:latin typeface="Calibri" panose="020F0502020204030204" pitchFamily="34" charset="0"/>
                        </a:rPr>
                        <a:t>acordo individual </a:t>
                      </a:r>
                      <a:r>
                        <a:rPr lang="pt-BR" sz="2400" b="0" i="0" dirty="0" smtClean="0">
                          <a:effectLst/>
                          <a:latin typeface="Calibri" panose="020F0502020204030204" pitchFamily="34" charset="0"/>
                        </a:rPr>
                        <a:t>entre a mulher e o empregador. </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344562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916451749"/>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UNIFORME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1" dirty="0" smtClean="0">
                          <a:effectLst/>
                          <a:latin typeface="Calibri" panose="020F0502020204030204" pitchFamily="34" charset="0"/>
                        </a:rPr>
                        <a:t>Art. 456-A</a:t>
                      </a:r>
                      <a:r>
                        <a:rPr lang="pt-BR" sz="2000" b="0" dirty="0" smtClean="0">
                          <a:effectLst/>
                          <a:latin typeface="Calibri" panose="020F0502020204030204" pitchFamily="34" charset="0"/>
                        </a:rPr>
                        <a:t>. Cabe ao empregador definir o padrão de vestimenta no meio ambiente laboral, sendo </a:t>
                      </a:r>
                      <a:r>
                        <a:rPr lang="pt-BR" sz="2000" b="1" dirty="0" smtClean="0">
                          <a:effectLst/>
                          <a:latin typeface="Calibri" panose="020F0502020204030204" pitchFamily="34" charset="0"/>
                        </a:rPr>
                        <a:t>lícita a inclusão no uniforme de logomarcas da própria empresa ou de empresas parceiras </a:t>
                      </a:r>
                      <a:r>
                        <a:rPr lang="pt-BR" sz="2000" b="0" dirty="0" smtClean="0">
                          <a:effectLst/>
                          <a:latin typeface="Calibri" panose="020F0502020204030204" pitchFamily="34" charset="0"/>
                        </a:rPr>
                        <a:t>e de outros itens de identificação relacionados à atividade desempenhada. </a:t>
                      </a:r>
                      <a:endParaRPr lang="pt-BR" sz="2000" dirty="0" smtClean="0">
                        <a:effectLst/>
                        <a:latin typeface="Calibri" panose="020F0502020204030204" pitchFamily="34" charset="0"/>
                      </a:endParaRPr>
                    </a:p>
                    <a:p>
                      <a:pPr algn="just" rtl="0">
                        <a:lnSpc>
                          <a:spcPct val="100000"/>
                        </a:lnSpc>
                      </a:pPr>
                      <a:r>
                        <a:rPr lang="pt-BR" sz="2000" b="0" u="sng" strike="noStrike" dirty="0" smtClean="0">
                          <a:effectLst/>
                          <a:latin typeface="Calibri" panose="020F0502020204030204" pitchFamily="34" charset="0"/>
                        </a:rPr>
                        <a:t>Parágrafo único.</a:t>
                      </a:r>
                      <a:r>
                        <a:rPr lang="pt-BR" sz="2000" b="0" u="none" strike="noStrike" dirty="0" smtClean="0">
                          <a:effectLst/>
                          <a:latin typeface="Calibri" panose="020F0502020204030204" pitchFamily="34" charset="0"/>
                        </a:rPr>
                        <a:t> </a:t>
                      </a:r>
                      <a:r>
                        <a:rPr lang="pt-BR" sz="2000" b="1" u="none" strike="noStrike" dirty="0" smtClean="0">
                          <a:effectLst/>
                          <a:latin typeface="Calibri" panose="020F0502020204030204" pitchFamily="34" charset="0"/>
                        </a:rPr>
                        <a:t>A higienização do uniforme é de responsabilidade do trabalhador</a:t>
                      </a:r>
                      <a:r>
                        <a:rPr lang="pt-BR" sz="2000" b="0" u="none" strike="noStrike" dirty="0" smtClean="0">
                          <a:effectLst/>
                          <a:latin typeface="Calibri" panose="020F0502020204030204" pitchFamily="34" charset="0"/>
                        </a:rPr>
                        <a:t>, </a:t>
                      </a:r>
                      <a:r>
                        <a:rPr lang="pt-BR" sz="2000" b="1" u="none" strike="noStrike" dirty="0" smtClean="0">
                          <a:effectLst/>
                          <a:latin typeface="Calibri" panose="020F0502020204030204" pitchFamily="34" charset="0"/>
                        </a:rPr>
                        <a:t>salvo nas hipóteses em que forem necessários procedimentos ou produtos diferentes dos utilizados para a higienização das vestimentas de uso comum</a:t>
                      </a:r>
                      <a:r>
                        <a:rPr lang="pt-BR" sz="2000" b="0" u="none" strike="noStrike" dirty="0" smtClean="0">
                          <a:effectLst/>
                          <a:latin typeface="Calibri" panose="020F0502020204030204" pitchFamily="34" charset="0"/>
                        </a:rPr>
                        <a:t>. </a:t>
                      </a:r>
                      <a:endParaRPr lang="pt-BR" sz="2000" dirty="0">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129573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49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848305506"/>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1" i="0" u="none" strike="noStrike" dirty="0" smtClean="0">
                          <a:effectLst/>
                          <a:latin typeface="Calibri" panose="020F0502020204030204" pitchFamily="34" charset="0"/>
                        </a:rPr>
                        <a:t>Art. 457</a:t>
                      </a:r>
                      <a:r>
                        <a:rPr lang="pt-BR" sz="2000" b="0" i="0" u="none" strike="noStrike" dirty="0" smtClean="0">
                          <a:effectLst/>
                          <a:latin typeface="Calibri" panose="020F0502020204030204" pitchFamily="34" charset="0"/>
                        </a:rPr>
                        <a:t>, </a:t>
                      </a:r>
                    </a:p>
                    <a:p>
                      <a:pPr algn="just" rtl="0">
                        <a:lnSpc>
                          <a:spcPct val="100000"/>
                        </a:lnSpc>
                      </a:pPr>
                      <a:r>
                        <a:rPr lang="pt-BR" sz="2000" b="0" i="0" u="none" strike="noStrike" dirty="0" smtClean="0">
                          <a:effectLst/>
                          <a:latin typeface="Calibri" panose="020F0502020204030204" pitchFamily="34" charset="0"/>
                        </a:rPr>
                        <a:t>§ 1º Integram o salário não só a importância fixa estipulada, como também as comissões, percentagens, gratificações ajustadas, diárias para viagens e abonos pagos pelo empregador. </a:t>
                      </a:r>
                      <a:endParaRPr lang="pt-BR" sz="2000" dirty="0" smtClean="0">
                        <a:effectLst/>
                        <a:latin typeface="Calibri" panose="020F0502020204030204" pitchFamily="34" charset="0"/>
                      </a:endParaRPr>
                    </a:p>
                    <a:p>
                      <a:pPr algn="just" rtl="0">
                        <a:lnSpc>
                          <a:spcPct val="100000"/>
                        </a:lnSpc>
                      </a:pPr>
                      <a:r>
                        <a:rPr lang="pt-BR" sz="2000" b="0" i="0" u="none" strike="noStrike" dirty="0" smtClean="0">
                          <a:effectLst/>
                          <a:latin typeface="Calibri" panose="020F0502020204030204" pitchFamily="34" charset="0"/>
                        </a:rPr>
                        <a:t>§ 2º Não se incluem nos salários as ajudas de custo, assim como as diárias para viagem que não excedam de 50% (cinquenta por cento) do salário percebido pelo empregado.</a:t>
                      </a:r>
                    </a:p>
                    <a:p>
                      <a:pPr algn="just" rtl="0">
                        <a:lnSpc>
                          <a:spcPct val="100000"/>
                        </a:lnSpc>
                      </a:pPr>
                      <a:endParaRPr lang="pt-BR" sz="2000" b="0" i="0" dirty="0" smtClean="0">
                        <a:solidFill>
                          <a:srgbClr val="000000"/>
                        </a:solidFill>
                        <a:effectLst/>
                        <a:latin typeface="Calibri" panose="020F0502020204030204" pitchFamily="34" charset="0"/>
                      </a:endParaRPr>
                    </a:p>
                    <a:p>
                      <a:pPr algn="just" rtl="0">
                        <a:lnSpc>
                          <a:spcPct val="100000"/>
                        </a:lnSpc>
                      </a:pPr>
                      <a:r>
                        <a:rPr lang="pt-BR" sz="2000" b="0" i="0" dirty="0" smtClean="0">
                          <a:solidFill>
                            <a:srgbClr val="000000"/>
                          </a:solidFill>
                          <a:effectLst/>
                          <a:latin typeface="Calibri" panose="020F0502020204030204" pitchFamily="34" charset="0"/>
                        </a:rPr>
                        <a:t>§ 3º  mantido sem alteração (gorjeta).</a:t>
                      </a:r>
                      <a:endParaRPr lang="pt-BR" sz="2200" dirty="0">
                        <a:effectLst/>
                        <a:latin typeface="Calibri" panose="020F0502020204030204" pitchFamily="34" charset="0"/>
                      </a:endParaRPr>
                    </a:p>
                  </a:txBody>
                  <a:tcPr/>
                </a:tc>
                <a:tc>
                  <a:txBody>
                    <a:bodyPr/>
                    <a:lstStyle/>
                    <a:p>
                      <a:pPr algn="just" rtl="0">
                        <a:lnSpc>
                          <a:spcPct val="100000"/>
                        </a:lnSpc>
                      </a:pPr>
                      <a:r>
                        <a:rPr lang="pt-BR" sz="2000" b="1" u="none" strike="noStrike" dirty="0" smtClean="0">
                          <a:effectLst/>
                          <a:latin typeface="Calibri" panose="020F0502020204030204" pitchFamily="34" charset="0"/>
                        </a:rPr>
                        <a:t>Art. 457</a:t>
                      </a:r>
                      <a:r>
                        <a:rPr lang="pt-BR" sz="2000" b="0" u="none" strike="noStrike" dirty="0" smtClean="0">
                          <a:effectLst/>
                          <a:latin typeface="Calibri" panose="020F0502020204030204" pitchFamily="34" charset="0"/>
                        </a:rPr>
                        <a:t>, </a:t>
                      </a:r>
                    </a:p>
                    <a:p>
                      <a:pPr algn="just" rtl="0">
                        <a:lnSpc>
                          <a:spcPct val="100000"/>
                        </a:lnSpc>
                      </a:pPr>
                      <a:r>
                        <a:rPr lang="pt-BR" sz="2000" b="0" u="none" strike="sngStrike" dirty="0" smtClean="0">
                          <a:effectLst/>
                          <a:latin typeface="Calibri" panose="020F0502020204030204" pitchFamily="34" charset="0"/>
                        </a:rPr>
                        <a:t>§ 1º Integram o salário a importância fixa estipulada, as gratificações </a:t>
                      </a:r>
                      <a:r>
                        <a:rPr lang="pt-BR" sz="2000" b="0" u="sng" strike="sngStrike" dirty="0" smtClean="0">
                          <a:effectLst/>
                          <a:latin typeface="Calibri" panose="020F0502020204030204" pitchFamily="34" charset="0"/>
                        </a:rPr>
                        <a:t>legais</a:t>
                      </a:r>
                      <a:r>
                        <a:rPr lang="pt-BR" sz="2000" b="0" u="none" strike="sngStrike" dirty="0" smtClean="0">
                          <a:effectLst/>
                          <a:latin typeface="Calibri" panose="020F0502020204030204" pitchFamily="34" charset="0"/>
                        </a:rPr>
                        <a:t> e as comissões pagas pelo empregador. </a:t>
                      </a:r>
                    </a:p>
                    <a:p>
                      <a:pPr algn="just" rtl="0">
                        <a:lnSpc>
                          <a:spcPct val="100000"/>
                        </a:lnSpc>
                      </a:pPr>
                      <a:endParaRPr lang="pt-BR" sz="2000" b="0" u="none" strike="noStrike" dirty="0" smtClean="0">
                        <a:effectLst/>
                        <a:latin typeface="Calibri" panose="020F050202020403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1º Integram o salário a importância fixa estipulada, as gratificações legais </a:t>
                      </a:r>
                      <a:r>
                        <a:rPr kumimoji="0" lang="pt-BR" sz="2000" b="0" i="0" u="sng" strike="noStrike" kern="1200" cap="none" spc="0" normalizeH="0" baseline="0" noProof="0" dirty="0" smtClean="0">
                          <a:ln>
                            <a:noFill/>
                          </a:ln>
                          <a:solidFill>
                            <a:prstClr val="black"/>
                          </a:solidFill>
                          <a:effectLst/>
                          <a:uLnTx/>
                          <a:uFillTx/>
                          <a:latin typeface="Calibri" panose="020F0502020204030204" pitchFamily="34" charset="0"/>
                        </a:rPr>
                        <a:t>e de função</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e as comissões pagas pelo empregador.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ALTERADO PELA MP 808.</a:t>
                      </a:r>
                    </a:p>
                    <a:p>
                      <a:pPr algn="just" rtl="0">
                        <a:lnSpc>
                          <a:spcPct val="100000"/>
                        </a:lnSpc>
                      </a:pPr>
                      <a:endParaRPr lang="pt-BR" sz="2000" b="0" u="none" strike="noStrike" dirty="0" smtClean="0">
                        <a:effectLst/>
                        <a:latin typeface="Calibri" panose="020F0502020204030204" pitchFamily="34" charset="0"/>
                      </a:endParaRPr>
                    </a:p>
                    <a:p>
                      <a:pPr algn="just" rtl="0">
                        <a:lnSpc>
                          <a:spcPct val="100000"/>
                        </a:lnSpc>
                      </a:pPr>
                      <a:endParaRPr lang="pt-BR" sz="2000" b="0" u="none" strike="noStrike" dirty="0" smtClean="0">
                        <a:effectLst/>
                        <a:latin typeface="Calibri" panose="020F0502020204030204" pitchFamily="34" charset="0"/>
                      </a:endParaRPr>
                    </a:p>
                    <a:p>
                      <a:pPr algn="just" rtl="0">
                        <a:lnSpc>
                          <a:spcPct val="100000"/>
                        </a:lnSpc>
                      </a:pPr>
                      <a:endParaRPr lang="pt-BR" sz="2000" dirty="0" smtClean="0">
                        <a:effectLst/>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14111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42910" y="642918"/>
            <a:ext cx="6958034" cy="857257"/>
          </a:xfrm>
        </p:spPr>
        <p:txBody>
          <a:bodyPr>
            <a:noAutofit/>
          </a:bodyPr>
          <a:lstStyle/>
          <a:p>
            <a:pPr lvl="0" fontAlgn="base">
              <a:lnSpc>
                <a:spcPct val="115000"/>
              </a:lnSpc>
              <a:spcBef>
                <a:spcPct val="20000"/>
              </a:spcBef>
              <a:spcAft>
                <a:spcPts val="1000"/>
              </a:spcAft>
            </a:pPr>
            <a:r>
              <a:rPr kumimoji="0" lang="pt-BR" sz="2800" b="1" i="1" u="none" strike="noStrike" kern="0" cap="all" spc="0" normalizeH="0" baseline="0" noProof="0" dirty="0" smtClean="0">
                <a:ln>
                  <a:noFill/>
                </a:ln>
                <a:solidFill>
                  <a:srgbClr val="003366"/>
                </a:solidFill>
                <a:effectLst/>
                <a:uLnTx/>
                <a:uFillTx/>
                <a:latin typeface="Arial"/>
                <a:ea typeface="Calibri"/>
                <a:cs typeface="Times New Roman"/>
              </a:rPr>
              <a:t>A QUEM SE APLICA</a:t>
            </a:r>
            <a:endParaRPr lang="pt-BR" sz="28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5</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357158" y="1428737"/>
            <a:ext cx="8572560" cy="3293209"/>
          </a:xfrm>
          <a:prstGeom prst="rect">
            <a:avLst/>
          </a:prstGeom>
        </p:spPr>
        <p:txBody>
          <a:bodyPr wrap="square">
            <a:spAutoFit/>
          </a:bodyPr>
          <a:lstStyle/>
          <a:p>
            <a:pPr algn="just"/>
            <a:endParaRPr lang="pt-BR" sz="2600" dirty="0" smtClean="0"/>
          </a:p>
          <a:p>
            <a:pPr algn="just">
              <a:buFontTx/>
              <a:buChar char="-"/>
            </a:pPr>
            <a:r>
              <a:rPr lang="pt-BR" sz="2600" dirty="0" smtClean="0"/>
              <a:t>Concurso público como regra e as formas de ingresso no Serviço Público:</a:t>
            </a:r>
          </a:p>
          <a:p>
            <a:pPr algn="just"/>
            <a:r>
              <a:rPr lang="pt-BR" sz="2600" dirty="0" smtClean="0"/>
              <a:t>	- Exceções:</a:t>
            </a:r>
          </a:p>
          <a:p>
            <a:pPr algn="just"/>
            <a:r>
              <a:rPr lang="pt-BR" sz="2600" dirty="0" smtClean="0"/>
              <a:t>		- Cargos em Comissão</a:t>
            </a:r>
          </a:p>
          <a:p>
            <a:pPr algn="just"/>
            <a:r>
              <a:rPr lang="pt-BR" sz="2600" dirty="0" smtClean="0"/>
              <a:t>		- Contratos Temporários</a:t>
            </a:r>
          </a:p>
          <a:p>
            <a:pPr algn="just"/>
            <a:endParaRPr lang="pt-BR" sz="2600" dirty="0" smtClean="0"/>
          </a:p>
          <a:p>
            <a:pPr algn="just">
              <a:buFontTx/>
              <a:buChar char="-"/>
            </a:pPr>
            <a:endParaRPr lang="pt-BR" sz="2600" dirty="0" smtClean="0"/>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465806231"/>
              </p:ext>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1" i="0" u="none" strike="noStrike" dirty="0" smtClean="0">
                          <a:effectLst/>
                          <a:latin typeface="Calibri" panose="020F0502020204030204" pitchFamily="34" charset="0"/>
                        </a:rPr>
                        <a:t>Art. 457</a:t>
                      </a:r>
                      <a:r>
                        <a:rPr lang="pt-BR" sz="2000" b="0" i="0" u="none" strike="noStrike" dirty="0" smtClean="0">
                          <a:effectLst/>
                          <a:latin typeface="Calibri" panose="020F0502020204030204" pitchFamily="34" charset="0"/>
                        </a:rPr>
                        <a:t>, </a:t>
                      </a:r>
                    </a:p>
                    <a:p>
                      <a:pPr algn="just" rtl="0">
                        <a:lnSpc>
                          <a:spcPct val="100000"/>
                        </a:lnSpc>
                      </a:pPr>
                      <a:r>
                        <a:rPr lang="pt-BR" sz="2000" b="0" i="0" u="none" strike="noStrike" dirty="0" smtClean="0">
                          <a:effectLst/>
                          <a:latin typeface="Calibri" panose="020F0502020204030204" pitchFamily="34" charset="0"/>
                        </a:rPr>
                        <a:t>§ 2º Não se incluem nos salários as ajudas de custo, assim como as diárias para viagem que não excedam de 50% (cinquenta por cento) do salário percebido pelo empregado.</a:t>
                      </a:r>
                    </a:p>
                    <a:p>
                      <a:pPr algn="just" rtl="0">
                        <a:lnSpc>
                          <a:spcPct val="100000"/>
                        </a:lnSpc>
                      </a:pPr>
                      <a:endParaRPr lang="pt-BR" sz="2000" b="0" i="0" dirty="0" smtClean="0">
                        <a:solidFill>
                          <a:srgbClr val="000000"/>
                        </a:solidFill>
                        <a:effectLst/>
                        <a:latin typeface="Calibri" panose="020F0502020204030204" pitchFamily="34" charset="0"/>
                      </a:endParaRPr>
                    </a:p>
                    <a:p>
                      <a:pPr algn="just" rtl="0">
                        <a:lnSpc>
                          <a:spcPct val="100000"/>
                        </a:lnSpc>
                      </a:pPr>
                      <a:r>
                        <a:rPr lang="pt-BR" sz="2000" b="0" i="0" dirty="0" smtClean="0">
                          <a:solidFill>
                            <a:srgbClr val="000000"/>
                          </a:solidFill>
                          <a:effectLst/>
                          <a:latin typeface="Calibri" panose="020F0502020204030204" pitchFamily="34" charset="0"/>
                        </a:rPr>
                        <a:t>§ 3º  mantido sem alteração (gorjeta).</a:t>
                      </a:r>
                      <a:endParaRPr lang="pt-BR" sz="2200" dirty="0">
                        <a:effectLst/>
                        <a:latin typeface="Calibri" panose="020F0502020204030204" pitchFamily="34" charset="0"/>
                      </a:endParaRPr>
                    </a:p>
                  </a:txBody>
                  <a:tcPr/>
                </a:tc>
                <a:tc>
                  <a:txBody>
                    <a:bodyPr/>
                    <a:lstStyle/>
                    <a:p>
                      <a:pPr algn="just" rtl="0">
                        <a:lnSpc>
                          <a:spcPct val="100000"/>
                        </a:lnSpc>
                      </a:pPr>
                      <a:r>
                        <a:rPr lang="pt-BR" sz="2000" b="1" u="none" strike="noStrike" dirty="0" smtClean="0">
                          <a:effectLst/>
                          <a:latin typeface="Calibri" panose="020F0502020204030204" pitchFamily="34" charset="0"/>
                        </a:rPr>
                        <a:t>Art. 457</a:t>
                      </a:r>
                      <a:r>
                        <a:rPr lang="pt-BR" sz="2000" b="0" u="none" strike="noStrike" dirty="0" smtClean="0">
                          <a:effectLst/>
                          <a:latin typeface="Calibri" panose="020F0502020204030204" pitchFamily="34" charset="0"/>
                        </a:rPr>
                        <a:t>, </a:t>
                      </a:r>
                    </a:p>
                    <a:p>
                      <a:pPr algn="just" rtl="0">
                        <a:lnSpc>
                          <a:spcPct val="100000"/>
                        </a:lnSpc>
                      </a:pPr>
                      <a:r>
                        <a:rPr lang="pt-BR" sz="2000" b="0" u="none" strike="noStrike" dirty="0" smtClean="0">
                          <a:effectLst/>
                          <a:latin typeface="Calibri" panose="020F0502020204030204" pitchFamily="34" charset="0"/>
                        </a:rPr>
                        <a:t>§ 2º As importâncias, ainda que habituais, pagas a título de </a:t>
                      </a:r>
                      <a:r>
                        <a:rPr lang="pt-BR" sz="2000" b="1" u="none" strike="noStrike" dirty="0" smtClean="0">
                          <a:effectLst/>
                          <a:latin typeface="Calibri" panose="020F0502020204030204" pitchFamily="34" charset="0"/>
                        </a:rPr>
                        <a:t>ajuda de custo, </a:t>
                      </a:r>
                      <a:r>
                        <a:rPr lang="pt-BR" sz="2000" b="1" u="none" strike="noStrike" dirty="0" smtClean="0">
                          <a:solidFill>
                            <a:srgbClr val="FF0000"/>
                          </a:solidFill>
                          <a:effectLst/>
                          <a:latin typeface="Calibri" panose="020F0502020204030204" pitchFamily="34" charset="0"/>
                        </a:rPr>
                        <a:t>limitadas a cinquenta por cento da remuneração,</a:t>
                      </a:r>
                      <a:r>
                        <a:rPr lang="pt-BR" sz="2000" b="1" u="none" strike="noStrike" dirty="0" smtClean="0">
                          <a:effectLst/>
                          <a:latin typeface="Calibri" panose="020F0502020204030204" pitchFamily="34" charset="0"/>
                        </a:rPr>
                        <a:t> o auxílio-alimentação</a:t>
                      </a:r>
                      <a:r>
                        <a:rPr lang="pt-BR" sz="2000" b="0" u="none" strike="noStrike" dirty="0" smtClean="0">
                          <a:effectLst/>
                          <a:latin typeface="Calibri" panose="020F0502020204030204" pitchFamily="34" charset="0"/>
                        </a:rPr>
                        <a:t>, vedado seu pagamento em dinheiro, as </a:t>
                      </a:r>
                      <a:r>
                        <a:rPr lang="pt-BR" sz="2000" b="1" u="none" strike="noStrike" dirty="0" smtClean="0">
                          <a:effectLst/>
                          <a:latin typeface="Calibri" panose="020F0502020204030204" pitchFamily="34" charset="0"/>
                        </a:rPr>
                        <a:t>diárias para viagem e os prêmios </a:t>
                      </a:r>
                      <a:r>
                        <a:rPr lang="pt-BR" sz="2000" b="1" u="none" strike="sngStrike" dirty="0" smtClean="0">
                          <a:effectLst/>
                          <a:latin typeface="Calibri" panose="020F0502020204030204" pitchFamily="34" charset="0"/>
                        </a:rPr>
                        <a:t>e abonos </a:t>
                      </a:r>
                      <a:r>
                        <a:rPr lang="pt-BR" sz="2000" b="1" u="none" strike="noStrike" dirty="0" smtClean="0">
                          <a:effectLst/>
                          <a:latin typeface="Calibri" panose="020F0502020204030204" pitchFamily="34" charset="0"/>
                        </a:rPr>
                        <a:t>não integram a remuneração do empregado</a:t>
                      </a:r>
                      <a:r>
                        <a:rPr lang="pt-BR" sz="2000" b="0" u="none" strike="noStrike" dirty="0" smtClean="0">
                          <a:effectLst/>
                          <a:latin typeface="Calibri" panose="020F0502020204030204" pitchFamily="34" charset="0"/>
                        </a:rPr>
                        <a:t>, não se incorporam ao contrato de trabalho e não constituem base de incidência de qualquer encargo trabalhista e previdenciário. </a:t>
                      </a:r>
                      <a:r>
                        <a:rPr lang="pt-BR" sz="2000" b="0" u="none" strike="noStrike" dirty="0" smtClean="0">
                          <a:solidFill>
                            <a:srgbClr val="FF0000"/>
                          </a:solidFill>
                          <a:effectLst/>
                          <a:latin typeface="Calibri" panose="020F0502020204030204" pitchFamily="34" charset="0"/>
                        </a:rPr>
                        <a:t>ALTERADO PELA MP 808.</a:t>
                      </a: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712456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935495189"/>
              </p:ext>
            </p:extLst>
          </p:nvPr>
        </p:nvGraphicFramePr>
        <p:xfrm>
          <a:off x="107504" y="1315242"/>
          <a:ext cx="8928991" cy="4785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 4o A gorjeta mencionada no §3o não constitui receita própria dos empregadores, destina-se aos trabalhadores e será distribuída segundo critérios de custeio e de </a:t>
                      </a:r>
                      <a:r>
                        <a:rPr lang="pt-BR" sz="2000" b="0" i="0" u="sng" strike="noStrike" dirty="0" smtClean="0">
                          <a:effectLst/>
                          <a:latin typeface="Calibri" panose="020F0502020204030204" pitchFamily="34" charset="0"/>
                        </a:rPr>
                        <a:t>rateio definidos em convenção ou acordo coletivo de trabalho.</a:t>
                      </a:r>
                      <a:r>
                        <a:rPr lang="pt-BR" sz="2000" b="0" i="0" u="none" strike="noStrike" dirty="0" smtClean="0">
                          <a:effectLst/>
                          <a:latin typeface="Calibri" panose="020F0502020204030204" pitchFamily="34" charset="0"/>
                        </a:rPr>
                        <a:t> </a:t>
                      </a:r>
                      <a:r>
                        <a:rPr lang="pt-BR" sz="1800" b="0" i="1" u="none" strike="noStrike" dirty="0" smtClean="0">
                          <a:effectLst/>
                          <a:latin typeface="Calibri" panose="020F0502020204030204" pitchFamily="34" charset="0"/>
                        </a:rPr>
                        <a:t>(Redação dada pela Lei nº 13.419/2017)</a:t>
                      </a:r>
                      <a:r>
                        <a:rPr lang="pt-BR" sz="2000" b="0" i="1" u="none" strike="noStrike" dirty="0" smtClean="0">
                          <a:effectLst/>
                          <a:latin typeface="Calibri" panose="020F0502020204030204" pitchFamily="34" charset="0"/>
                        </a:rPr>
                        <a:t> </a:t>
                      </a:r>
                      <a:endParaRPr lang="pt-BR" sz="2000" dirty="0" smtClean="0">
                        <a:effectLst/>
                        <a:latin typeface="Calibri" panose="020F0502020204030204" pitchFamily="34" charset="0"/>
                      </a:endParaRP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0" u="none" strike="noStrike" dirty="0" smtClean="0">
                          <a:effectLst/>
                          <a:latin typeface="Calibri" panose="020F0502020204030204" pitchFamily="34" charset="0"/>
                        </a:rPr>
                        <a:t>§4º Consideram-se prêmios as liberalidades concedidas pelo empregador em forma de bens, serviços ou valor em dinheiro a empregado ou a grupo de empregados, em razão de desempenho superior ao ordinariamente esperado no exercício de suas atividades. </a:t>
                      </a:r>
                      <a:endParaRPr lang="pt-BR" sz="2000" dirty="0" smtClean="0">
                        <a:effectLst/>
                        <a:latin typeface="Calibri" panose="020F0502020204030204" pitchFamily="34" charset="0"/>
                      </a:endParaRPr>
                    </a:p>
                    <a:p>
                      <a:pPr algn="l" rtl="0">
                        <a:lnSpc>
                          <a:spcPct val="100000"/>
                        </a:lnSpc>
                      </a:pPr>
                      <a:r>
                        <a:rPr lang="pt-BR" sz="2000" dirty="0" smtClean="0">
                          <a:effectLst/>
                        </a:rPr>
                        <a:t/>
                      </a:r>
                      <a:br>
                        <a:rPr lang="pt-BR" sz="2000" dirty="0" smtClean="0">
                          <a:effectLst/>
                        </a:rPr>
                      </a:br>
                      <a:endParaRPr lang="pt-BR" sz="2000" dirty="0" smtClean="0">
                        <a:effectLst/>
                      </a:endParaRPr>
                    </a:p>
                    <a:p>
                      <a:pPr algn="just" rtl="0">
                        <a:lnSpc>
                          <a:spcPct val="100000"/>
                        </a:lnSpc>
                      </a:pPr>
                      <a:endParaRPr lang="pt-BR" sz="2000" dirty="0">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469936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08326741"/>
              </p:ext>
            </p:extLst>
          </p:nvPr>
        </p:nvGraphicFramePr>
        <p:xfrm>
          <a:off x="107504" y="1315242"/>
          <a:ext cx="8928991" cy="54559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12.</a:t>
                      </a:r>
                      <a:r>
                        <a:rPr lang="pt-BR" sz="2000" b="0" u="none" strike="noStrike" dirty="0" smtClean="0">
                          <a:effectLst/>
                          <a:latin typeface="Calibri" panose="020F0502020204030204" pitchFamily="34" charset="0"/>
                        </a:rPr>
                        <a:t> A gorjeta a que se refere o § 3º não constitui receita</a:t>
                      </a:r>
                      <a:r>
                        <a:rPr lang="pt-BR" sz="2000" b="0" u="none" strike="noStrike" baseline="0" dirty="0" smtClean="0">
                          <a:effectLst/>
                          <a:latin typeface="Calibri" panose="020F0502020204030204" pitchFamily="34" charset="0"/>
                        </a:rPr>
                        <a:t> própria dos empregadores, destina-se aos trabalhadores e será distribuída segundo critérios de custeio e de rateio definidos em convenção coletiva ou acordo coletivo de trabalho. </a:t>
                      </a:r>
                      <a:r>
                        <a:rPr lang="pt-BR" sz="2000" b="0" u="none" strike="noStrike" baseline="0" dirty="0" smtClean="0">
                          <a:solidFill>
                            <a:srgbClr val="FF0000"/>
                          </a:solidFill>
                          <a:effectLst/>
                          <a:latin typeface="Calibri" panose="020F0502020204030204" pitchFamily="34" charset="0"/>
                        </a:rPr>
                        <a:t>INCL. MP 808</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1900" b="1" i="0" u="none" strike="noStrike" kern="1200" cap="none" spc="0" normalizeH="0" baseline="0" noProof="0" dirty="0" smtClean="0">
                          <a:ln>
                            <a:noFill/>
                          </a:ln>
                          <a:solidFill>
                            <a:prstClr val="black"/>
                          </a:solidFill>
                          <a:effectLst/>
                          <a:uLnTx/>
                          <a:uFillTx/>
                          <a:latin typeface="Calibri" panose="020F0502020204030204" pitchFamily="34" charset="0"/>
                        </a:rPr>
                        <a:t>§ 13.</a:t>
                      </a:r>
                      <a:r>
                        <a:rPr kumimoji="0" lang="pt-BR" sz="1900" b="0" i="0" u="none" strike="noStrike" kern="1200" cap="none" spc="0" normalizeH="0" baseline="0" noProof="0" dirty="0" smtClean="0">
                          <a:ln>
                            <a:noFill/>
                          </a:ln>
                          <a:solidFill>
                            <a:prstClr val="black"/>
                          </a:solidFill>
                          <a:effectLst/>
                          <a:uLnTx/>
                          <a:uFillTx/>
                          <a:latin typeface="Calibri" panose="020F0502020204030204" pitchFamily="34" charset="0"/>
                        </a:rPr>
                        <a:t> Se inexistir previsão em convenção coletiva ou acordo coletivo de trabalho, os critérios de rateio e distribuição da gorjeta e os percentuais de retenção previstos nos § 14 e § 15 serão definidos em assembleia geral dos trabalhadores, na forma estabelecida no art. 612.</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endParaRPr lang="pt-BR" sz="2000" b="0" u="none" strike="noStrike" baseline="0" dirty="0" smtClean="0">
                        <a:solidFill>
                          <a:srgbClr val="FF0000"/>
                        </a:solidFill>
                        <a:effectLst/>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06134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727764477"/>
              </p:ext>
            </p:extLst>
          </p:nvPr>
        </p:nvGraphicFramePr>
        <p:xfrm>
          <a:off x="107504" y="1315242"/>
          <a:ext cx="8928991" cy="55168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14.</a:t>
                      </a:r>
                      <a:r>
                        <a:rPr lang="pt-BR" sz="2000" b="0" u="none" strike="noStrike" dirty="0" smtClean="0">
                          <a:effectLst/>
                          <a:latin typeface="Calibri" panose="020F0502020204030204" pitchFamily="34" charset="0"/>
                        </a:rPr>
                        <a:t> </a:t>
                      </a:r>
                      <a:r>
                        <a:rPr lang="pt-BR" sz="2000" b="0" u="sng" strike="noStrike" dirty="0" smtClean="0">
                          <a:effectLst/>
                          <a:latin typeface="Calibri" panose="020F0502020204030204" pitchFamily="34" charset="0"/>
                        </a:rPr>
                        <a:t>As empresas que cobrarem a gorjeta</a:t>
                      </a:r>
                      <a:r>
                        <a:rPr lang="pt-BR" sz="2000" b="0" u="none" strike="noStrike" dirty="0" smtClean="0">
                          <a:effectLst/>
                          <a:latin typeface="Calibri" panose="020F0502020204030204" pitchFamily="34" charset="0"/>
                        </a:rPr>
                        <a:t> de que trata o § 3º </a:t>
                      </a:r>
                      <a:r>
                        <a:rPr lang="pt-BR" sz="2000" b="0" u="sng" strike="noStrike" dirty="0" smtClean="0">
                          <a:effectLst/>
                          <a:latin typeface="Calibri" panose="020F0502020204030204" pitchFamily="34" charset="0"/>
                        </a:rPr>
                        <a:t>deverão</a:t>
                      </a:r>
                      <a:r>
                        <a:rPr lang="pt-BR" sz="2000" b="0" u="none" strike="noStrike" dirty="0" smtClean="0">
                          <a:effectLst/>
                          <a:latin typeface="Calibri" panose="020F0502020204030204" pitchFamily="34" charset="0"/>
                        </a:rPr>
                        <a:t>:</a:t>
                      </a:r>
                    </a:p>
                    <a:p>
                      <a:pPr algn="just" rtl="0"/>
                      <a:r>
                        <a:rPr lang="pt-BR" sz="1800" b="1" u="none" strike="noStrike" dirty="0" smtClean="0">
                          <a:effectLst/>
                          <a:latin typeface="Calibri" panose="020F0502020204030204" pitchFamily="34" charset="0"/>
                        </a:rPr>
                        <a:t>I</a:t>
                      </a:r>
                      <a:r>
                        <a:rPr lang="pt-BR" sz="1800" b="1" u="none" strike="noStrike" baseline="0" dirty="0" smtClean="0">
                          <a:effectLst/>
                          <a:latin typeface="Calibri" panose="020F0502020204030204" pitchFamily="34" charset="0"/>
                        </a:rPr>
                        <a:t> –</a:t>
                      </a:r>
                      <a:r>
                        <a:rPr lang="pt-BR" sz="1800" b="0" u="none" strike="noStrike" baseline="0" dirty="0" smtClean="0">
                          <a:effectLst/>
                          <a:latin typeface="Calibri" panose="020F0502020204030204" pitchFamily="34" charset="0"/>
                        </a:rPr>
                        <a:t> </a:t>
                      </a:r>
                      <a:r>
                        <a:rPr lang="pt-BR" sz="1800" b="0" u="sng" strike="noStrike" baseline="0" dirty="0" smtClean="0">
                          <a:effectLst/>
                          <a:latin typeface="Calibri" panose="020F0502020204030204" pitchFamily="34" charset="0"/>
                        </a:rPr>
                        <a:t>quando inscritas em regime de tributação federal diferenciado</a:t>
                      </a:r>
                      <a:r>
                        <a:rPr lang="pt-BR" sz="1800" b="0" u="none" strike="noStrike" baseline="0" dirty="0" smtClean="0">
                          <a:effectLst/>
                          <a:latin typeface="Calibri" panose="020F0502020204030204" pitchFamily="34" charset="0"/>
                        </a:rPr>
                        <a:t>, lança-la na respectiva </a:t>
                      </a:r>
                      <a:r>
                        <a:rPr lang="pt-BR" sz="1800" b="0" u="sng" strike="noStrike" baseline="0" dirty="0" smtClean="0">
                          <a:effectLst/>
                          <a:latin typeface="Calibri" panose="020F0502020204030204" pitchFamily="34" charset="0"/>
                        </a:rPr>
                        <a:t>nota de consumo</a:t>
                      </a:r>
                      <a:r>
                        <a:rPr lang="pt-BR" sz="1800" b="0" u="none" strike="noStrike" baseline="0" dirty="0" smtClean="0">
                          <a:effectLst/>
                          <a:latin typeface="Calibri" panose="020F0502020204030204" pitchFamily="34" charset="0"/>
                        </a:rPr>
                        <a:t>, facultada a </a:t>
                      </a:r>
                      <a:r>
                        <a:rPr lang="pt-BR" sz="1800" b="0" u="sng" strike="noStrike" baseline="0" dirty="0" smtClean="0">
                          <a:effectLst/>
                          <a:latin typeface="Calibri" panose="020F0502020204030204" pitchFamily="34" charset="0"/>
                        </a:rPr>
                        <a:t>retenção de até vinte por cento</a:t>
                      </a:r>
                      <a:r>
                        <a:rPr lang="pt-BR" sz="1800" b="0" u="none" strike="noStrike" baseline="0" dirty="0" smtClean="0">
                          <a:effectLst/>
                          <a:latin typeface="Calibri" panose="020F0502020204030204" pitchFamily="34" charset="0"/>
                        </a:rPr>
                        <a:t> da arrecadação correspondente, mediante previsão em convenção coletiva ou acordo coletivo de trabalho, para </a:t>
                      </a:r>
                      <a:r>
                        <a:rPr lang="pt-BR" sz="1800" b="0" u="sng" strike="noStrike" baseline="0" dirty="0" smtClean="0">
                          <a:effectLst/>
                          <a:latin typeface="Calibri" panose="020F0502020204030204" pitchFamily="34" charset="0"/>
                        </a:rPr>
                        <a:t>custear os encargos sociais, previdenciários e trabalhistas</a:t>
                      </a:r>
                      <a:r>
                        <a:rPr lang="pt-BR" sz="1800" b="0" u="none" strike="noStrike" baseline="0" dirty="0" smtClean="0">
                          <a:effectLst/>
                          <a:latin typeface="Calibri" panose="020F0502020204030204" pitchFamily="34" charset="0"/>
                        </a:rPr>
                        <a:t> derivados da sua integração à remuneração dos empregados, hipótese em que o valor remanescente deverá ser revertido integralmente em favor do trabalhador;</a:t>
                      </a:r>
                      <a:r>
                        <a:rPr lang="pt-BR" sz="2000" b="0" u="none" strike="noStrike" baseline="0" dirty="0" smtClean="0">
                          <a:effectLst/>
                          <a:latin typeface="Calibri" panose="020F0502020204030204" pitchFamily="34" charset="0"/>
                        </a:rPr>
                        <a:t>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2456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511144775"/>
              </p:ext>
            </p:extLst>
          </p:nvPr>
        </p:nvGraphicFramePr>
        <p:xfrm>
          <a:off x="107504" y="1315242"/>
          <a:ext cx="8928991" cy="52120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14.[...]</a:t>
                      </a:r>
                    </a:p>
                    <a:p>
                      <a:pPr algn="just" rtl="0"/>
                      <a:r>
                        <a:rPr lang="pt-BR" sz="1800" b="1" u="none" strike="noStrike" dirty="0" smtClean="0">
                          <a:effectLst/>
                          <a:latin typeface="Calibri" panose="020F0502020204030204" pitchFamily="34" charset="0"/>
                        </a:rPr>
                        <a:t>II</a:t>
                      </a:r>
                      <a:r>
                        <a:rPr lang="pt-BR" sz="1800" b="1" u="none" strike="noStrike" baseline="0" dirty="0" smtClean="0">
                          <a:effectLst/>
                          <a:latin typeface="Calibri" panose="020F0502020204030204" pitchFamily="34" charset="0"/>
                        </a:rPr>
                        <a:t> –</a:t>
                      </a:r>
                      <a:r>
                        <a:rPr lang="pt-BR" sz="1800" b="0" u="none" strike="noStrike" baseline="0" dirty="0" smtClean="0">
                          <a:effectLst/>
                          <a:latin typeface="Calibri" panose="020F0502020204030204" pitchFamily="34" charset="0"/>
                        </a:rPr>
                        <a:t> quando NÃO inscritas em regime de tributação federal diferenciado, lança-la na respectiva </a:t>
                      </a:r>
                      <a:r>
                        <a:rPr lang="pt-BR" sz="1800" b="0" u="sng" strike="noStrike" baseline="0" dirty="0" smtClean="0">
                          <a:effectLst/>
                          <a:latin typeface="Calibri" panose="020F0502020204030204" pitchFamily="34" charset="0"/>
                        </a:rPr>
                        <a:t>nota de consumo</a:t>
                      </a:r>
                      <a:r>
                        <a:rPr lang="pt-BR" sz="1800" b="0" u="none" strike="noStrike" baseline="0" dirty="0" smtClean="0">
                          <a:effectLst/>
                          <a:latin typeface="Calibri" panose="020F0502020204030204" pitchFamily="34" charset="0"/>
                        </a:rPr>
                        <a:t>, facultada a </a:t>
                      </a:r>
                      <a:r>
                        <a:rPr lang="pt-BR" sz="1800" b="0" u="sng" strike="noStrike" baseline="0" dirty="0" smtClean="0">
                          <a:effectLst/>
                          <a:latin typeface="Calibri" panose="020F0502020204030204" pitchFamily="34" charset="0"/>
                        </a:rPr>
                        <a:t>retenção de até trinta e três por cento</a:t>
                      </a:r>
                      <a:r>
                        <a:rPr lang="pt-BR" sz="1800" b="0" u="none" strike="noStrike" baseline="0" dirty="0" smtClean="0">
                          <a:effectLst/>
                          <a:latin typeface="Calibri" panose="020F0502020204030204" pitchFamily="34" charset="0"/>
                        </a:rPr>
                        <a:t> da arrecadação correspondente, mediante previsão em convenção coletiva ou acordo coletivo de trabalho, para </a:t>
                      </a:r>
                      <a:r>
                        <a:rPr lang="pt-BR" sz="1800" b="0" u="sng" strike="noStrike" baseline="0" dirty="0" smtClean="0">
                          <a:effectLst/>
                          <a:latin typeface="Calibri" panose="020F0502020204030204" pitchFamily="34" charset="0"/>
                        </a:rPr>
                        <a:t>custear os encargos sociais, previdenciários e trabalhistas</a:t>
                      </a:r>
                      <a:r>
                        <a:rPr lang="pt-BR" sz="1800" b="0" u="none" strike="noStrike" baseline="0" dirty="0" smtClean="0">
                          <a:effectLst/>
                          <a:latin typeface="Calibri" panose="020F0502020204030204" pitchFamily="34" charset="0"/>
                        </a:rPr>
                        <a:t> derivados da sua integração à remuneração dos empregados, hipótese em que o valor remanescente deverá ser revertido integralmente em favor do trabalhador;</a:t>
                      </a:r>
                      <a:r>
                        <a:rPr lang="pt-BR" sz="2000" b="0" u="none" strike="noStrike" baseline="0" dirty="0" smtClean="0">
                          <a:effectLst/>
                          <a:latin typeface="Calibri" panose="020F0502020204030204" pitchFamily="34" charset="0"/>
                        </a:rPr>
                        <a:t>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2198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39591444"/>
              </p:ext>
            </p:extLst>
          </p:nvPr>
        </p:nvGraphicFramePr>
        <p:xfrm>
          <a:off x="107504" y="1315242"/>
          <a:ext cx="8928991" cy="2956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14.[...]</a:t>
                      </a:r>
                    </a:p>
                    <a:p>
                      <a:pPr algn="just" rtl="0"/>
                      <a:r>
                        <a:rPr lang="pt-BR" sz="2000" b="1" u="none" strike="noStrike" dirty="0" smtClean="0">
                          <a:effectLst/>
                          <a:latin typeface="Calibri" panose="020F0502020204030204" pitchFamily="34" charset="0"/>
                        </a:rPr>
                        <a:t>III</a:t>
                      </a:r>
                      <a:r>
                        <a:rPr lang="pt-BR" sz="2000" b="1" u="none" strike="noStrike" baseline="0" dirty="0" smtClean="0">
                          <a:effectLst/>
                          <a:latin typeface="Calibri" panose="020F0502020204030204" pitchFamily="34" charset="0"/>
                        </a:rPr>
                        <a:t> –</a:t>
                      </a:r>
                      <a:r>
                        <a:rPr lang="pt-BR" sz="2000" b="0" u="none" strike="noStrike" baseline="0" dirty="0" smtClean="0">
                          <a:effectLst/>
                          <a:latin typeface="Calibri" panose="020F0502020204030204" pitchFamily="34" charset="0"/>
                        </a:rPr>
                        <a:t> anotar na CTPS e no contracheque de seus empregados o salário contratual fixo e o percentual percebido a titulo de gorjeta.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99036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23731962"/>
              </p:ext>
            </p:extLst>
          </p:nvPr>
        </p:nvGraphicFramePr>
        <p:xfrm>
          <a:off x="107504" y="1315242"/>
          <a:ext cx="8928991" cy="46329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15.</a:t>
                      </a:r>
                      <a:r>
                        <a:rPr lang="pt-BR" sz="2000" b="0" u="none" strike="noStrike" baseline="0" dirty="0" smtClean="0">
                          <a:effectLst/>
                          <a:latin typeface="Calibri" panose="020F0502020204030204" pitchFamily="34" charset="0"/>
                        </a:rPr>
                        <a:t> A gorjeta, quando entregue pelo consumidor diretamente ao empregado, terá seus critérios definidos em convenção coletiva ou acordo coletivo de trabalho, facultada a retenção nos parâmetros estabelecidos no § 14. </a:t>
                      </a:r>
                      <a:r>
                        <a:rPr lang="pt-BR" sz="2000" b="0" u="none" strike="noStrike" baseline="0" dirty="0" smtClean="0">
                          <a:solidFill>
                            <a:srgbClr val="FF0000"/>
                          </a:solidFill>
                          <a:effectLst/>
                          <a:latin typeface="Calibri" panose="020F0502020204030204" pitchFamily="34" charset="0"/>
                        </a:rPr>
                        <a:t>INCL. MP 808</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pt-BR" sz="2000" b="1" i="0" u="none" strike="noStrike" kern="1200" cap="none" spc="0" normalizeH="0" baseline="0" noProof="0" dirty="0" smtClean="0">
                          <a:ln>
                            <a:noFill/>
                          </a:ln>
                          <a:solidFill>
                            <a:prstClr val="black"/>
                          </a:solidFill>
                          <a:effectLst/>
                          <a:uLnTx/>
                          <a:uFillTx/>
                          <a:latin typeface="Calibri" panose="020F0502020204030204" pitchFamily="34" charset="0"/>
                        </a:rPr>
                        <a:t>§ 16.</a:t>
                      </a:r>
                      <a:r>
                        <a:rPr kumimoji="0" lang="pt-BR" sz="2000" b="0" i="0" u="none" strike="noStrike" kern="1200" cap="none" spc="0" normalizeH="0" baseline="0" noProof="0" dirty="0" smtClean="0">
                          <a:ln>
                            <a:noFill/>
                          </a:ln>
                          <a:solidFill>
                            <a:prstClr val="black"/>
                          </a:solidFill>
                          <a:effectLst/>
                          <a:uLnTx/>
                          <a:uFillTx/>
                          <a:latin typeface="Calibri" panose="020F0502020204030204" pitchFamily="34" charset="0"/>
                        </a:rPr>
                        <a:t> As empresas anotarão na CTPS de seus empregados o salário fixo e a média dos valores das gorjetas referente aos últimos doze meses. </a:t>
                      </a:r>
                      <a:r>
                        <a:rPr kumimoji="0" lang="pt-BR" sz="2000" b="0" i="0" u="none" strike="noStrike" kern="1200" cap="none" spc="0" normalizeH="0" baseline="0" noProof="0" dirty="0" smtClean="0">
                          <a:ln>
                            <a:noFill/>
                          </a:ln>
                          <a:solidFill>
                            <a:srgbClr val="FF0000"/>
                          </a:solidFill>
                          <a:effectLst/>
                          <a:uLnTx/>
                          <a:uFillTx/>
                          <a:latin typeface="Calibri" panose="020F0502020204030204" pitchFamily="34" charset="0"/>
                        </a:rPr>
                        <a:t>INCL. MP 808</a:t>
                      </a:r>
                      <a:endParaRPr lang="pt-BR" sz="2000" b="0" u="none" strike="noStrike" baseline="0" dirty="0" smtClean="0">
                        <a:solidFill>
                          <a:srgbClr val="FF0000"/>
                        </a:solidFill>
                        <a:effectLst/>
                        <a:latin typeface="Calibri" panose="020F0502020204030204" pitchFamily="34" charset="0"/>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23160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013584994"/>
              </p:ext>
            </p:extLst>
          </p:nvPr>
        </p:nvGraphicFramePr>
        <p:xfrm>
          <a:off x="107504" y="1315242"/>
          <a:ext cx="8928991" cy="4023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17.</a:t>
                      </a:r>
                      <a:r>
                        <a:rPr lang="pt-BR" sz="2000" b="0" u="none" strike="noStrike" baseline="0" dirty="0" smtClean="0">
                          <a:effectLst/>
                          <a:latin typeface="Calibri" panose="020F0502020204030204" pitchFamily="34" charset="0"/>
                        </a:rPr>
                        <a:t> Cessada pela empresa a cobrança da gorjeta de que trata o § 3º, desde que cobrada por mais de doze meses, essa se incorporará ao salário do empregado, a qual terá como base a média dos últimos doze meses, sem prejuízo do estabelecido em convenção coletiva ou acordo coletivo de trabalho.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8731425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739509118"/>
              </p:ext>
            </p:extLst>
          </p:nvPr>
        </p:nvGraphicFramePr>
        <p:xfrm>
          <a:off x="107504" y="1315242"/>
          <a:ext cx="8928991" cy="56540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1900" b="1" u="none" strike="noStrike" dirty="0" smtClean="0">
                          <a:effectLst/>
                          <a:latin typeface="Calibri" panose="020F0502020204030204" pitchFamily="34" charset="0"/>
                        </a:rPr>
                        <a:t>§ 18.</a:t>
                      </a:r>
                      <a:r>
                        <a:rPr lang="pt-BR" sz="1900" b="0" u="none" strike="noStrike" baseline="0" dirty="0" smtClean="0">
                          <a:effectLst/>
                          <a:latin typeface="Calibri" panose="020F0502020204030204" pitchFamily="34" charset="0"/>
                        </a:rPr>
                        <a:t> Para empresas com mais de sessenta empregados, será constituída comissão de empregados, mediante previsão em convenção o acordo coletivo de trabalho, para acompanhamento e fiscalização da regularidade da cobrança e distribuição da gorjeta de que trata o § 3º, cujos representantes serão eleitos em assembleia geral convocada para esse fim pelo sindicato laboral e gozarão de garantia de emprego vinculada ao desempenho das funções para que foram eleitos, e, para as demais empresas , será constituída comissão intersindical para o referido fim.</a:t>
                      </a:r>
                      <a:r>
                        <a:rPr lang="pt-BR" sz="2000" b="0" u="none" strike="noStrike" baseline="0" dirty="0" smtClean="0">
                          <a:effectLst/>
                          <a:latin typeface="Calibri" panose="020F0502020204030204" pitchFamily="34" charset="0"/>
                        </a:rPr>
                        <a:t>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9022714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59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24737765"/>
              </p:ext>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19.</a:t>
                      </a:r>
                      <a:r>
                        <a:rPr lang="pt-BR" sz="2000" b="0" u="none" strike="noStrike" baseline="0" dirty="0" smtClean="0">
                          <a:effectLst/>
                          <a:latin typeface="Calibri" panose="020F0502020204030204" pitchFamily="34" charset="0"/>
                        </a:rPr>
                        <a:t> Comprovado o descumprimento ao disposto nos § 12, § 14, § 15 e § 17, o empregador pagará ao trabalhador prejudicado, a titulo de multa, o valor correspondente a um trinta avos da média da gorjeta por dia de atraso, limitada ao piso da categoria, assegurados, em qualquer hipótese, o princípio do contraditório e da ampla defesa. </a:t>
                      </a:r>
                      <a:r>
                        <a:rPr lang="pt-BR" sz="2000" b="0" u="none" strike="noStrike" baseline="0" dirty="0" smtClean="0">
                          <a:solidFill>
                            <a:srgbClr val="FF0000"/>
                          </a:solidFill>
                          <a:effectLst/>
                          <a:latin typeface="Calibri" panose="020F0502020204030204" pitchFamily="34" charset="0"/>
                        </a:rPr>
                        <a:t>INCL. MP 808</a:t>
                      </a:r>
                    </a:p>
                    <a:p>
                      <a:pPr algn="just" rtl="0"/>
                      <a:r>
                        <a:rPr lang="pt-BR" sz="2000" b="1" u="none" strike="noStrike" baseline="0" dirty="0" smtClean="0">
                          <a:solidFill>
                            <a:schemeClr val="tx1"/>
                          </a:solidFill>
                          <a:effectLst/>
                          <a:latin typeface="Calibri" panose="020F0502020204030204" pitchFamily="34" charset="0"/>
                        </a:rPr>
                        <a:t>§ 20.</a:t>
                      </a:r>
                      <a:r>
                        <a:rPr lang="pt-BR" sz="2000" b="0" u="none" strike="noStrike" baseline="0" dirty="0" smtClean="0">
                          <a:solidFill>
                            <a:schemeClr val="tx1"/>
                          </a:solidFill>
                          <a:effectLst/>
                          <a:latin typeface="Calibri" panose="020F0502020204030204" pitchFamily="34" charset="0"/>
                        </a:rPr>
                        <a:t> A limitação prevista no § 19 será triplicada na hipótese de reincidência do empregador.</a:t>
                      </a:r>
                      <a:r>
                        <a:rPr lang="pt-BR" sz="2000" b="0" u="none" strike="noStrike" baseline="0" dirty="0" smtClean="0">
                          <a:solidFill>
                            <a:srgbClr val="FF0000"/>
                          </a:solidFill>
                          <a:effectLst/>
                          <a:latin typeface="Calibri" panose="020F0502020204030204" pitchFamily="34" charset="0"/>
                        </a:rPr>
                        <a:t> 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3331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pPr/>
              <a:t>6</a:t>
            </a:fld>
            <a:endParaRPr lang="pt-BR" dirty="0"/>
          </a:p>
        </p:txBody>
      </p:sp>
      <p:sp>
        <p:nvSpPr>
          <p:cNvPr id="8" name="Retângulo 7"/>
          <p:cNvSpPr/>
          <p:nvPr/>
        </p:nvSpPr>
        <p:spPr>
          <a:xfrm>
            <a:off x="357158" y="1714488"/>
            <a:ext cx="392909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REGIME JURÍDICO</a:t>
            </a:r>
            <a:endParaRPr lang="pt-BR" sz="2800" dirty="0"/>
          </a:p>
        </p:txBody>
      </p:sp>
      <p:sp>
        <p:nvSpPr>
          <p:cNvPr id="10" name="Retângulo 9"/>
          <p:cNvSpPr/>
          <p:nvPr/>
        </p:nvSpPr>
        <p:spPr>
          <a:xfrm>
            <a:off x="4786314" y="1714488"/>
            <a:ext cx="3914796" cy="842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dirty="0" smtClean="0"/>
              <a:t>REGIME PREVIDENCIÁRIO</a:t>
            </a:r>
            <a:endParaRPr lang="pt-BR" sz="2800" dirty="0"/>
          </a:p>
        </p:txBody>
      </p:sp>
      <p:sp>
        <p:nvSpPr>
          <p:cNvPr id="11" name="Retângulo 10"/>
          <p:cNvSpPr/>
          <p:nvPr/>
        </p:nvSpPr>
        <p:spPr>
          <a:xfrm>
            <a:off x="428596" y="4143380"/>
            <a:ext cx="1714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ESTATUTÁRIO</a:t>
            </a:r>
            <a:endParaRPr lang="pt-BR" dirty="0"/>
          </a:p>
        </p:txBody>
      </p:sp>
      <p:sp>
        <p:nvSpPr>
          <p:cNvPr id="12" name="Retângulo 11"/>
          <p:cNvSpPr/>
          <p:nvPr/>
        </p:nvSpPr>
        <p:spPr>
          <a:xfrm>
            <a:off x="2643174" y="4143380"/>
            <a:ext cx="162878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CELETISTA</a:t>
            </a:r>
            <a:endParaRPr lang="pt-BR" dirty="0"/>
          </a:p>
        </p:txBody>
      </p:sp>
      <p:sp>
        <p:nvSpPr>
          <p:cNvPr id="13" name="Retângulo 12"/>
          <p:cNvSpPr/>
          <p:nvPr/>
        </p:nvSpPr>
        <p:spPr>
          <a:xfrm>
            <a:off x="4786314" y="4143380"/>
            <a:ext cx="1714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RPPS</a:t>
            </a:r>
            <a:endParaRPr lang="pt-BR" dirty="0"/>
          </a:p>
        </p:txBody>
      </p:sp>
      <p:sp>
        <p:nvSpPr>
          <p:cNvPr id="14" name="Retângulo 13"/>
          <p:cNvSpPr/>
          <p:nvPr/>
        </p:nvSpPr>
        <p:spPr>
          <a:xfrm>
            <a:off x="6929454" y="4143380"/>
            <a:ext cx="1700218"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RGPS</a:t>
            </a:r>
            <a:endParaRPr lang="pt-BR" dirty="0"/>
          </a:p>
        </p:txBody>
      </p:sp>
      <p:cxnSp>
        <p:nvCxnSpPr>
          <p:cNvPr id="22" name="Conector reto 21"/>
          <p:cNvCxnSpPr/>
          <p:nvPr/>
        </p:nvCxnSpPr>
        <p:spPr>
          <a:xfrm rot="5400000">
            <a:off x="1750199" y="3036091"/>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Conector reto 23"/>
          <p:cNvCxnSpPr/>
          <p:nvPr/>
        </p:nvCxnSpPr>
        <p:spPr>
          <a:xfrm rot="5400000">
            <a:off x="6180149" y="3106735"/>
            <a:ext cx="107157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ector reto 25"/>
          <p:cNvCxnSpPr>
            <a:stCxn id="11" idx="0"/>
          </p:cNvCxnSpPr>
          <p:nvPr/>
        </p:nvCxnSpPr>
        <p:spPr>
          <a:xfrm rot="5400000" flipH="1" flipV="1">
            <a:off x="1035819" y="3893347"/>
            <a:ext cx="5000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Conector reto 33"/>
          <p:cNvCxnSpPr/>
          <p:nvPr/>
        </p:nvCxnSpPr>
        <p:spPr>
          <a:xfrm rot="5400000" flipH="1" flipV="1">
            <a:off x="3144034" y="3928272"/>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Conector reto 35"/>
          <p:cNvCxnSpPr/>
          <p:nvPr/>
        </p:nvCxnSpPr>
        <p:spPr>
          <a:xfrm rot="5400000" flipH="1" flipV="1">
            <a:off x="5358612" y="3999710"/>
            <a:ext cx="571504"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Conector reto 37"/>
          <p:cNvCxnSpPr/>
          <p:nvPr/>
        </p:nvCxnSpPr>
        <p:spPr>
          <a:xfrm rot="5400000" flipH="1" flipV="1">
            <a:off x="7465239" y="3964785"/>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Conector reto 41"/>
          <p:cNvCxnSpPr/>
          <p:nvPr/>
        </p:nvCxnSpPr>
        <p:spPr>
          <a:xfrm>
            <a:off x="1285852" y="3643314"/>
            <a:ext cx="214314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Conector reto 43"/>
          <p:cNvCxnSpPr/>
          <p:nvPr/>
        </p:nvCxnSpPr>
        <p:spPr>
          <a:xfrm>
            <a:off x="5643570" y="3643314"/>
            <a:ext cx="2143140" cy="1588"/>
          </a:xfrm>
          <a:prstGeom prst="line">
            <a:avLst/>
          </a:prstGeom>
        </p:spPr>
        <p:style>
          <a:lnRef idx="1">
            <a:schemeClr val="accent1"/>
          </a:lnRef>
          <a:fillRef idx="0">
            <a:schemeClr val="accent1"/>
          </a:fillRef>
          <a:effectRef idx="0">
            <a:schemeClr val="accent1"/>
          </a:effectRef>
          <a:fontRef idx="minor">
            <a:schemeClr val="tx1"/>
          </a:fontRef>
        </p:style>
      </p:cxnSp>
      <p:pic>
        <p:nvPicPr>
          <p:cNvPr id="4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ítulo 1"/>
          <p:cNvSpPr>
            <a:spLocks noGrp="1"/>
          </p:cNvSpPr>
          <p:nvPr>
            <p:ph type="ctrTitle"/>
          </p:nvPr>
        </p:nvSpPr>
        <p:spPr>
          <a:xfrm>
            <a:off x="642910" y="642918"/>
            <a:ext cx="6958034" cy="857257"/>
          </a:xfrm>
        </p:spPr>
        <p:txBody>
          <a:bodyPr>
            <a:noAutofit/>
          </a:bodyPr>
          <a:lstStyle/>
          <a:p>
            <a:pPr lvl="0" fontAlgn="base">
              <a:lnSpc>
                <a:spcPct val="115000"/>
              </a:lnSpc>
              <a:spcBef>
                <a:spcPct val="20000"/>
              </a:spcBef>
              <a:spcAft>
                <a:spcPts val="1000"/>
              </a:spcAft>
            </a:pPr>
            <a:r>
              <a:rPr kumimoji="0" lang="pt-BR" sz="2800" b="1" i="1" u="none" strike="noStrike" kern="0" cap="all" spc="0" normalizeH="0" baseline="0" noProof="0" dirty="0" smtClean="0">
                <a:ln>
                  <a:noFill/>
                </a:ln>
                <a:solidFill>
                  <a:srgbClr val="003366"/>
                </a:solidFill>
                <a:effectLst/>
                <a:uLnTx/>
                <a:uFillTx/>
                <a:latin typeface="Arial"/>
                <a:ea typeface="Calibri"/>
                <a:cs typeface="Times New Roman"/>
              </a:rPr>
              <a:t>A QUEM SE APLICA</a:t>
            </a:r>
            <a:endParaRPr lang="pt-BR" sz="2800" dirty="0"/>
          </a:p>
        </p:txBody>
      </p:sp>
      <p:sp>
        <p:nvSpPr>
          <p:cNvPr id="20" name="Retângulo 19"/>
          <p:cNvSpPr/>
          <p:nvPr/>
        </p:nvSpPr>
        <p:spPr>
          <a:xfrm>
            <a:off x="428596" y="5429264"/>
            <a:ext cx="1714512"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SERVIDORES PÚBLICOS</a:t>
            </a:r>
            <a:endParaRPr lang="pt-BR" dirty="0"/>
          </a:p>
        </p:txBody>
      </p:sp>
      <p:sp>
        <p:nvSpPr>
          <p:cNvPr id="21" name="Retângulo 20"/>
          <p:cNvSpPr/>
          <p:nvPr/>
        </p:nvSpPr>
        <p:spPr>
          <a:xfrm>
            <a:off x="2714612" y="5429264"/>
            <a:ext cx="1628780" cy="9144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dirty="0" smtClean="0"/>
              <a:t>EMPREGADOS PÚBLICOS</a:t>
            </a:r>
            <a:endParaRPr lang="pt-BR" dirty="0"/>
          </a:p>
        </p:txBody>
      </p:sp>
    </p:spTree>
    <p:extLst>
      <p:ext uri="{BB962C8B-B14F-4D97-AF65-F5344CB8AC3E}">
        <p14:creationId xmlns:p14="http://schemas.microsoft.com/office/powerpoint/2010/main" val="44655521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90364779"/>
              </p:ext>
            </p:extLst>
          </p:nvPr>
        </p:nvGraphicFramePr>
        <p:xfrm>
          <a:off x="107504" y="1315242"/>
          <a:ext cx="8928991" cy="54254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21.</a:t>
                      </a:r>
                      <a:r>
                        <a:rPr lang="pt-BR" sz="2000" b="0" u="none" strike="noStrike" baseline="0" dirty="0" smtClean="0">
                          <a:effectLst/>
                          <a:latin typeface="Calibri" panose="020F0502020204030204" pitchFamily="34" charset="0"/>
                        </a:rPr>
                        <a:t> Considera-se reincidente o empregador que, durante o período de doze meses, descumprir o disposto nos § 12, § 14, § 15 e § 17 por período superior a sessenta. </a:t>
                      </a:r>
                      <a:r>
                        <a:rPr lang="pt-BR" sz="2000" b="0" u="none" strike="noStrike" baseline="0" dirty="0" smtClean="0">
                          <a:solidFill>
                            <a:srgbClr val="FF0000"/>
                          </a:solidFill>
                          <a:effectLst/>
                          <a:latin typeface="Calibri" panose="020F0502020204030204" pitchFamily="34" charset="0"/>
                        </a:rPr>
                        <a:t>INCL. MP 808</a:t>
                      </a:r>
                    </a:p>
                    <a:p>
                      <a:pPr algn="just" rtl="0"/>
                      <a:r>
                        <a:rPr lang="pt-BR" sz="1900" b="1" u="none" strike="noStrike" baseline="0" dirty="0" smtClean="0">
                          <a:solidFill>
                            <a:schemeClr val="tx1"/>
                          </a:solidFill>
                          <a:effectLst/>
                          <a:latin typeface="Calibri" panose="020F0502020204030204" pitchFamily="34" charset="0"/>
                        </a:rPr>
                        <a:t>§ 22.</a:t>
                      </a:r>
                      <a:r>
                        <a:rPr lang="pt-BR" sz="1900" b="0" u="none" strike="noStrike" baseline="0" dirty="0" smtClean="0">
                          <a:solidFill>
                            <a:schemeClr val="tx1"/>
                          </a:solidFill>
                          <a:effectLst/>
                          <a:latin typeface="Calibri" panose="020F0502020204030204" pitchFamily="34" charset="0"/>
                        </a:rPr>
                        <a:t> Consideram-se prêmios as liberalidades concedidas pelo empregador, até duas vezes ao ano, em forma de bens, serviços ou valor em dinheiro, a empregado, grupo de empregados ou terceiros vinculados à sua atividade econômica em razão de desempenho superior ao ordinariamente esperado no exercício de suas atividades.</a:t>
                      </a:r>
                      <a:r>
                        <a:rPr lang="pt-BR" sz="1900" b="0" u="none" strike="noStrike" baseline="0" dirty="0" smtClean="0">
                          <a:solidFill>
                            <a:srgbClr val="FF0000"/>
                          </a:solidFill>
                          <a:effectLst/>
                          <a:latin typeface="Calibri" panose="020F0502020204030204" pitchFamily="34" charset="0"/>
                        </a:rPr>
                        <a:t>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335274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192362705"/>
              </p:ext>
            </p:extLst>
          </p:nvPr>
        </p:nvGraphicFramePr>
        <p:xfrm>
          <a:off x="107504" y="1315242"/>
          <a:ext cx="8928991" cy="2956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Parcelas integrantes</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0" i="0" u="none" strike="noStrike" dirty="0" smtClean="0">
                          <a:effectLst/>
                          <a:latin typeface="Calibri" panose="020F0502020204030204" pitchFamily="34" charset="0"/>
                        </a:rPr>
                        <a:t>Art. 457 - §5º ao § 11 </a:t>
                      </a:r>
                      <a:r>
                        <a:rPr lang="pt-BR" sz="2000" b="0" i="0" u="none" strike="noStrike" dirty="0" smtClean="0">
                          <a:solidFill>
                            <a:srgbClr val="FF0000"/>
                          </a:solidFill>
                          <a:effectLst/>
                          <a:latin typeface="Calibri" panose="020F0502020204030204" pitchFamily="34" charset="0"/>
                        </a:rPr>
                        <a:t>REVOGADOS PELA MP 808</a:t>
                      </a:r>
                    </a:p>
                    <a:p>
                      <a:pPr algn="l" rtl="0">
                        <a:lnSpc>
                          <a:spcPct val="100000"/>
                        </a:lnSpc>
                      </a:pP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r>
                        <a:rPr lang="pt-BR" sz="2000" b="1" u="none" strike="noStrike" dirty="0" smtClean="0">
                          <a:effectLst/>
                          <a:latin typeface="Calibri" panose="020F0502020204030204" pitchFamily="34" charset="0"/>
                        </a:rPr>
                        <a:t>§ 23.</a:t>
                      </a:r>
                      <a:r>
                        <a:rPr lang="pt-BR" sz="2000" b="0" u="none" strike="noStrike" baseline="0" dirty="0" smtClean="0">
                          <a:effectLst/>
                          <a:latin typeface="Calibri" panose="020F0502020204030204" pitchFamily="34" charset="0"/>
                        </a:rPr>
                        <a:t> Incidem o imposto sobre a renda e quaisquer outros encargos tributários sobre as parcelas referidas neste artigo, exceto aquelas expressamente isentas em lei específica. </a:t>
                      </a:r>
                      <a:r>
                        <a:rPr lang="pt-BR" sz="2000" b="0" u="none" strike="noStrike" baseline="0" dirty="0" smtClean="0">
                          <a:solidFill>
                            <a:srgbClr val="FF0000"/>
                          </a:solidFill>
                          <a:effectLst/>
                          <a:latin typeface="Calibri" panose="020F0502020204030204" pitchFamily="34" charset="0"/>
                        </a:rPr>
                        <a:t>INCL. MP 808</a:t>
                      </a:r>
                    </a:p>
                  </a:txBody>
                  <a:tcPr/>
                </a:tc>
              </a:tr>
              <a:tr h="116875">
                <a:tc gridSpan="2">
                  <a:txBody>
                    <a:bodyPr/>
                    <a:lstStyle/>
                    <a:p>
                      <a:pPr marL="0" indent="0" algn="l">
                        <a:buNone/>
                      </a:pPr>
                      <a:r>
                        <a:rPr lang="pt-BR" sz="1600" dirty="0" smtClean="0"/>
                        <a:t>O que mudou: </a:t>
                      </a:r>
                      <a:r>
                        <a:rPr lang="pt-BR" sz="1600" dirty="0" smtClean="0">
                          <a:solidFill>
                            <a:srgbClr val="FF0000"/>
                          </a:solidFill>
                        </a:rPr>
                        <a:t>MP 808 </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188913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534910009"/>
              </p:ext>
            </p:extLst>
          </p:nvPr>
        </p:nvGraphicFramePr>
        <p:xfrm>
          <a:off x="107504" y="1315242"/>
          <a:ext cx="8928991" cy="50292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Assistência Médica e Salário Utilidade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1" i="0" u="none" strike="noStrike" dirty="0" smtClean="0">
                          <a:effectLst/>
                          <a:latin typeface="Calibri" panose="020F0502020204030204" pitchFamily="34" charset="0"/>
                        </a:rPr>
                        <a:t>Art. 458 </a:t>
                      </a:r>
                      <a:r>
                        <a:rPr lang="pt-BR" sz="2000" b="0" i="0" u="none" strike="noStrike" dirty="0" smtClean="0">
                          <a:effectLst/>
                          <a:latin typeface="Calibri" panose="020F0502020204030204" pitchFamily="34" charset="0"/>
                        </a:rPr>
                        <a:t>- Além do pagamento em dinheiro, compreende-se no salário, para todos os efeitos legais, a alimentação, habitação, vestuário ou outras prestações "in natura" que a empresa, por força do contrato ou do costume, fornecer habitualmente ao empregado. Em caso algum será permitido o pagamento com bebidas alcoólicas ou drogas nocivas. </a:t>
                      </a:r>
                      <a:r>
                        <a:rPr lang="pt-BR" sz="2400" dirty="0" smtClean="0">
                          <a:effectLst/>
                        </a:rPr>
                        <a:t/>
                      </a:r>
                      <a:br>
                        <a:rPr lang="pt-BR" sz="2400" dirty="0" smtClean="0">
                          <a:effectLst/>
                        </a:rPr>
                      </a:b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i="1" dirty="0" smtClean="0">
                          <a:solidFill>
                            <a:srgbClr val="FF0000"/>
                          </a:solidFill>
                          <a:effectLst/>
                          <a:latin typeface="Calibri" panose="020F0502020204030204" pitchFamily="34" charset="0"/>
                        </a:rPr>
                        <a:t>Caput</a:t>
                      </a:r>
                      <a:r>
                        <a:rPr lang="pt-BR" sz="2000" dirty="0" smtClean="0">
                          <a:solidFill>
                            <a:srgbClr val="FF0000"/>
                          </a:solidFill>
                          <a:effectLst/>
                          <a:latin typeface="Calibri" panose="020F0502020204030204" pitchFamily="34" charset="0"/>
                        </a:rPr>
                        <a:t>, § 1º a 4º</a:t>
                      </a:r>
                      <a:r>
                        <a:rPr lang="pt-BR" sz="2000" baseline="0" dirty="0" smtClean="0">
                          <a:solidFill>
                            <a:srgbClr val="FF0000"/>
                          </a:solidFill>
                          <a:effectLst/>
                          <a:latin typeface="Calibri" panose="020F0502020204030204" pitchFamily="34" charset="0"/>
                        </a:rPr>
                        <a:t> sem alterações</a:t>
                      </a: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625764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04191102"/>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REMUNERAÇÃO – Assistência Médica e Salário Utilidade</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b="0" u="none" strike="noStrike" dirty="0" smtClean="0">
                          <a:effectLst/>
                          <a:latin typeface="Calibri" panose="020F0502020204030204" pitchFamily="34" charset="0"/>
                        </a:rPr>
                        <a:t>§5º </a:t>
                      </a:r>
                      <a:r>
                        <a:rPr lang="pt-BR" sz="2000" b="1" u="none" strike="noStrike" dirty="0" smtClean="0">
                          <a:effectLst/>
                          <a:latin typeface="Calibri" panose="020F0502020204030204" pitchFamily="34" charset="0"/>
                        </a:rPr>
                        <a:t>O valor relativo </a:t>
                      </a:r>
                      <a:r>
                        <a:rPr lang="pt-BR" sz="2000" b="0" u="none" strike="noStrike" dirty="0" smtClean="0">
                          <a:effectLst/>
                          <a:latin typeface="Calibri" panose="020F0502020204030204" pitchFamily="34" charset="0"/>
                        </a:rPr>
                        <a:t>à assistência prestada por </a:t>
                      </a:r>
                      <a:r>
                        <a:rPr lang="pt-BR" sz="2000" b="1" u="none" strike="noStrike" dirty="0" smtClean="0">
                          <a:effectLst/>
                          <a:latin typeface="Calibri" panose="020F0502020204030204" pitchFamily="34" charset="0"/>
                        </a:rPr>
                        <a:t>serviço médico ou odontológico</a:t>
                      </a:r>
                      <a:r>
                        <a:rPr lang="pt-BR" sz="2000" b="0" u="none" strike="noStrike" dirty="0" smtClean="0">
                          <a:effectLst/>
                          <a:latin typeface="Calibri" panose="020F0502020204030204" pitchFamily="34" charset="0"/>
                        </a:rPr>
                        <a:t>, próprio ou não, inclusive o reembolso de despesas com medicamentos, óculos, aparelhos ortopédicos, próteses, órteses, despesas médico-hospitalares e outras similares, </a:t>
                      </a:r>
                      <a:r>
                        <a:rPr lang="pt-BR" sz="2000" b="1" u="none" strike="noStrike" dirty="0" smtClean="0">
                          <a:effectLst/>
                          <a:latin typeface="Calibri" panose="020F0502020204030204" pitchFamily="34" charset="0"/>
                        </a:rPr>
                        <a:t>mesmo quando concedido em diferentes modalidades de planos e coberturas</a:t>
                      </a:r>
                      <a:r>
                        <a:rPr lang="pt-BR" sz="2000" b="0" u="none" strike="noStrike" dirty="0" smtClean="0">
                          <a:effectLst/>
                          <a:latin typeface="Calibri" panose="020F0502020204030204" pitchFamily="34" charset="0"/>
                        </a:rPr>
                        <a:t>, </a:t>
                      </a:r>
                      <a:r>
                        <a:rPr lang="pt-BR" sz="2000" b="1" u="none" strike="noStrike" dirty="0" smtClean="0">
                          <a:effectLst/>
                          <a:latin typeface="Calibri" panose="020F0502020204030204" pitchFamily="34" charset="0"/>
                        </a:rPr>
                        <a:t>não </a:t>
                      </a:r>
                      <a:r>
                        <a:rPr lang="pt-BR" sz="2000" b="0" u="none" strike="noStrike" dirty="0" smtClean="0">
                          <a:effectLst/>
                          <a:latin typeface="Calibri" panose="020F0502020204030204" pitchFamily="34" charset="0"/>
                        </a:rPr>
                        <a:t>integram o salário do empregado para qualquer efeito nem o salário de contribuição, para efeitos do previsto na alínea </a:t>
                      </a:r>
                      <a:r>
                        <a:rPr lang="pt-BR" sz="2000" b="0" i="1" u="none" strike="noStrike" dirty="0" smtClean="0">
                          <a:effectLst/>
                          <a:latin typeface="Calibri" panose="020F0502020204030204" pitchFamily="34" charset="0"/>
                        </a:rPr>
                        <a:t>q </a:t>
                      </a:r>
                      <a:r>
                        <a:rPr lang="pt-BR" sz="2000" b="0" i="0" u="none" strike="noStrike" dirty="0" smtClean="0">
                          <a:effectLst/>
                          <a:latin typeface="Calibri" panose="020F0502020204030204" pitchFamily="34" charset="0"/>
                        </a:rPr>
                        <a:t>do § 9º do art. 28 da Lei no 8.212, de 24 de julho de 1991.</a:t>
                      </a: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02319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367667305"/>
              </p:ext>
            </p:extLst>
          </p:nvPr>
        </p:nvGraphicFramePr>
        <p:xfrm>
          <a:off x="107504" y="1315242"/>
          <a:ext cx="8928991" cy="50292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ALTERAÇÕES DA LEI Nº 8.212/91 (custeio da seguridade social)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Diárias e salário de contribuição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i="1" dirty="0" smtClean="0">
                          <a:effectLst/>
                          <a:latin typeface="Calibri" panose="020F0502020204030204" pitchFamily="34" charset="0"/>
                        </a:rPr>
                        <a:t>Art. 28</a:t>
                      </a:r>
                      <a:r>
                        <a:rPr lang="pt-BR" sz="2200" b="0" i="1" dirty="0" smtClean="0">
                          <a:effectLst/>
                          <a:latin typeface="Calibri" panose="020F0502020204030204" pitchFamily="34" charset="0"/>
                        </a:rPr>
                        <a:t>, [...]</a:t>
                      </a:r>
                    </a:p>
                    <a:p>
                      <a:pPr algn="just" rtl="0">
                        <a:lnSpc>
                          <a:spcPct val="100000"/>
                        </a:lnSpc>
                      </a:pPr>
                      <a:endParaRPr lang="pt-BR" sz="2200" b="0" i="1" dirty="0" smtClean="0">
                        <a:effectLst/>
                        <a:latin typeface="Calibri" panose="020F0502020204030204" pitchFamily="34" charset="0"/>
                      </a:endParaRPr>
                    </a:p>
                    <a:p>
                      <a:pPr algn="just" rtl="0">
                        <a:lnSpc>
                          <a:spcPct val="100000"/>
                        </a:lnSpc>
                      </a:pPr>
                      <a:r>
                        <a:rPr lang="pt-BR" sz="2200" b="0" i="1" dirty="0" smtClean="0">
                          <a:effectLst/>
                          <a:latin typeface="Calibri" panose="020F0502020204030204" pitchFamily="34" charset="0"/>
                        </a:rPr>
                        <a:t>§ 8º Integram o salário-de-contribuição pelo seu valor total: </a:t>
                      </a:r>
                      <a:endParaRPr lang="pt-BR" sz="2200" dirty="0" smtClean="0">
                        <a:effectLst/>
                        <a:latin typeface="Calibri" panose="020F0502020204030204" pitchFamily="34" charset="0"/>
                      </a:endParaRPr>
                    </a:p>
                    <a:p>
                      <a:pPr algn="just" rtl="0">
                        <a:lnSpc>
                          <a:spcPct val="100000"/>
                        </a:lnSpc>
                      </a:pPr>
                      <a:endParaRPr lang="pt-BR" sz="2200" b="0" u="none" strike="noStrike" dirty="0" smtClean="0">
                        <a:effectLst/>
                        <a:latin typeface="Calibri" panose="020F0502020204030204" pitchFamily="34" charset="0"/>
                      </a:endParaRPr>
                    </a:p>
                    <a:p>
                      <a:pPr algn="just" rtl="0">
                        <a:lnSpc>
                          <a:spcPct val="100000"/>
                        </a:lnSpc>
                      </a:pPr>
                      <a:r>
                        <a:rPr lang="pt-BR" sz="2200" b="0" u="none" strike="noStrike" dirty="0" smtClean="0">
                          <a:effectLst/>
                          <a:latin typeface="Calibri" panose="020F0502020204030204" pitchFamily="34" charset="0"/>
                        </a:rPr>
                        <a:t>a) o total das diárias pagas, quando excedente a cinquenta por cento da remuneração mensal; </a:t>
                      </a:r>
                      <a:endParaRPr lang="pt-BR" sz="2200" dirty="0" smtClean="0">
                        <a:effectLst/>
                        <a:latin typeface="Calibri" panose="020F0502020204030204" pitchFamily="34" charset="0"/>
                      </a:endParaRPr>
                    </a:p>
                    <a:p>
                      <a:pPr algn="just" rtl="0">
                        <a:lnSpc>
                          <a:spcPct val="100000"/>
                        </a:lnSpc>
                      </a:pPr>
                      <a:r>
                        <a:rPr lang="pt-BR" sz="2200" b="0" u="none" strike="noStrike" dirty="0" smtClean="0">
                          <a:effectLst/>
                          <a:latin typeface="Calibri" panose="020F0502020204030204" pitchFamily="34" charset="0"/>
                        </a:rPr>
                        <a:t>[...] </a:t>
                      </a:r>
                    </a:p>
                    <a:p>
                      <a:pPr algn="just" rtl="0">
                        <a:lnSpc>
                          <a:spcPct val="100000"/>
                        </a:lnSpc>
                      </a:pPr>
                      <a:endParaRPr lang="pt-BR" sz="2200" dirty="0">
                        <a:effectLst/>
                        <a:latin typeface="Calibri" panose="020F0502020204030204" pitchFamily="34" charset="0"/>
                      </a:endParaRPr>
                    </a:p>
                  </a:txBody>
                  <a:tcPr/>
                </a:tc>
                <a:tc>
                  <a:txBody>
                    <a:bodyPr/>
                    <a:lstStyle/>
                    <a:p>
                      <a:pPr algn="just" rtl="0">
                        <a:lnSpc>
                          <a:spcPct val="100000"/>
                        </a:lnSpc>
                      </a:pPr>
                      <a:r>
                        <a:rPr lang="pt-BR" sz="2000" dirty="0" smtClean="0">
                          <a:solidFill>
                            <a:srgbClr val="FF0000"/>
                          </a:solidFill>
                          <a:effectLst/>
                          <a:latin typeface="Calibri, Calibri, sans-serif"/>
                        </a:rPr>
                        <a:t>Art. 28 REVOGADO</a:t>
                      </a:r>
                      <a:r>
                        <a:rPr lang="pt-BR" sz="2000" dirty="0" smtClean="0">
                          <a:effectLst/>
                          <a:latin typeface="Calibri, Calibri, sans-serif"/>
                        </a:rPr>
                        <a:t> </a:t>
                      </a:r>
                    </a:p>
                    <a:p>
                      <a:pPr algn="just" rtl="0">
                        <a:lnSpc>
                          <a:spcPct val="100000"/>
                        </a:lnSpc>
                      </a:pPr>
                      <a:endParaRPr lang="pt-BR" sz="2000" dirty="0" smtClean="0">
                        <a:effectLst/>
                      </a:endParaRPr>
                    </a:p>
                    <a:p>
                      <a:pPr algn="l" rtl="0">
                        <a:lnSpc>
                          <a:spcPct val="100000"/>
                        </a:lnSpc>
                      </a:pPr>
                      <a:endParaRPr lang="pt-BR" sz="2000" u="none" strike="noStrike" dirty="0" smtClean="0">
                        <a:effectLst/>
                        <a:latin typeface="Calibri, Calibri, sans-serif"/>
                      </a:endParaRPr>
                    </a:p>
                    <a:p>
                      <a:pPr algn="l" rtl="0">
                        <a:lnSpc>
                          <a:spcPct val="100000"/>
                        </a:lnSpc>
                      </a:pPr>
                      <a:endParaRPr lang="pt-BR" sz="2000" u="none" strike="noStrike" dirty="0" smtClean="0">
                        <a:solidFill>
                          <a:srgbClr val="FF0000"/>
                        </a:solidFill>
                        <a:effectLst/>
                        <a:latin typeface="Calibri, Calibri, sans-serif"/>
                      </a:endParaRPr>
                    </a:p>
                    <a:p>
                      <a:pPr algn="l" rtl="0">
                        <a:lnSpc>
                          <a:spcPct val="100000"/>
                        </a:lnSpc>
                      </a:pPr>
                      <a:endParaRPr lang="pt-BR" sz="2000" u="none" strike="noStrike" dirty="0" smtClean="0">
                        <a:solidFill>
                          <a:srgbClr val="FF0000"/>
                        </a:solidFill>
                        <a:effectLst/>
                        <a:latin typeface="Calibri, Calibri, sans-serif"/>
                      </a:endParaRPr>
                    </a:p>
                    <a:p>
                      <a:pPr algn="l" rtl="0">
                        <a:lnSpc>
                          <a:spcPct val="100000"/>
                        </a:lnSpc>
                      </a:pPr>
                      <a:endParaRPr lang="pt-BR" sz="2000" u="none" strike="noStrike" dirty="0" smtClean="0">
                        <a:solidFill>
                          <a:srgbClr val="FF0000"/>
                        </a:solidFill>
                        <a:effectLst/>
                        <a:latin typeface="Calibri, Calibri, sans-serif"/>
                      </a:endParaRPr>
                    </a:p>
                    <a:p>
                      <a:pPr algn="l" rtl="0">
                        <a:lnSpc>
                          <a:spcPct val="100000"/>
                        </a:lnSpc>
                      </a:pPr>
                      <a:r>
                        <a:rPr lang="pt-BR" sz="2000" u="none" strike="noStrike" dirty="0" smtClean="0">
                          <a:solidFill>
                            <a:srgbClr val="FF0000"/>
                          </a:solidFill>
                          <a:effectLst/>
                          <a:latin typeface="Calibri, Calibri, sans-serif"/>
                        </a:rPr>
                        <a:t>Alínea “a” REVOGADA</a:t>
                      </a:r>
                      <a:r>
                        <a:rPr lang="pt-BR" sz="2000" u="none" strike="noStrike" dirty="0" smtClean="0">
                          <a:effectLst/>
                          <a:latin typeface="Calibri, Calibri, sans-serif"/>
                        </a:rPr>
                        <a:t> </a:t>
                      </a:r>
                      <a:endParaRPr lang="pt-BR" sz="2000" u="none" strike="noStrike" dirty="0" smtClean="0">
                        <a:effectLst/>
                      </a:endParaRPr>
                    </a:p>
                    <a:p>
                      <a:pPr algn="just" rtl="0">
                        <a:lnSpc>
                          <a:spcPct val="100000"/>
                        </a:lnSpc>
                      </a:pPr>
                      <a:r>
                        <a:rPr lang="pt-BR" sz="2000" dirty="0" smtClean="0">
                          <a:effectLst/>
                        </a:rPr>
                        <a:t/>
                      </a:r>
                      <a:br>
                        <a:rPr lang="pt-BR" sz="2000" dirty="0" smtClean="0">
                          <a:effectLst/>
                        </a:rPr>
                      </a:br>
                      <a:endParaRPr lang="pt-BR" sz="2000" dirty="0" smtClean="0">
                        <a:effectLst/>
                      </a:endParaRPr>
                    </a:p>
                    <a:p>
                      <a:pPr algn="just" rtl="0">
                        <a:lnSpc>
                          <a:spcPct val="100000"/>
                        </a:lnSpc>
                      </a:pP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07619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14884188"/>
              </p:ext>
            </p:extLst>
          </p:nvPr>
        </p:nvGraphicFramePr>
        <p:xfrm>
          <a:off x="107504" y="1315242"/>
          <a:ext cx="8928991" cy="50292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ALTERAÇÕES DA LEI Nº 8.212/91 (custeio da seguridade social)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Parcelas não integrantes do salário de contribuição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000" b="1" dirty="0" smtClean="0">
                          <a:effectLst/>
                          <a:latin typeface="Calibri" panose="020F0502020204030204" pitchFamily="34" charset="0"/>
                        </a:rPr>
                        <a:t>Art. 28</a:t>
                      </a:r>
                      <a:r>
                        <a:rPr lang="pt-BR" sz="2000" b="0" dirty="0" smtClean="0">
                          <a:effectLst/>
                          <a:latin typeface="Calibri" panose="020F0502020204030204" pitchFamily="34" charset="0"/>
                        </a:rPr>
                        <a:t>, § 9º </a:t>
                      </a:r>
                      <a:r>
                        <a:rPr lang="pt-BR" sz="2000" b="0" u="sng" dirty="0" smtClean="0">
                          <a:effectLst/>
                          <a:latin typeface="Calibri" panose="020F0502020204030204" pitchFamily="34" charset="0"/>
                        </a:rPr>
                        <a:t>Não integram</a:t>
                      </a:r>
                      <a:r>
                        <a:rPr lang="pt-BR" sz="2000" b="0" dirty="0" smtClean="0">
                          <a:effectLst/>
                          <a:latin typeface="Calibri" panose="020F0502020204030204" pitchFamily="34" charset="0"/>
                        </a:rPr>
                        <a:t> o salário-de-contribuição para os fins desta Lei, exclusivamente: </a:t>
                      </a:r>
                      <a:endParaRPr lang="pt-BR" sz="2000" dirty="0" smtClean="0">
                        <a:effectLst/>
                        <a:latin typeface="Calibri" panose="020F0502020204030204" pitchFamily="34" charset="0"/>
                      </a:endParaRPr>
                    </a:p>
                    <a:p>
                      <a:pPr algn="l" rtl="0">
                        <a:lnSpc>
                          <a:spcPct val="100000"/>
                        </a:lnSpc>
                      </a:pPr>
                      <a:r>
                        <a:rPr lang="pt-BR" sz="2000" b="0" u="none" strike="noStrike" dirty="0" smtClean="0">
                          <a:effectLst/>
                          <a:latin typeface="Calibri" panose="020F0502020204030204" pitchFamily="34" charset="0"/>
                        </a:rPr>
                        <a:t>[...] </a:t>
                      </a:r>
                    </a:p>
                    <a:p>
                      <a:pPr algn="l" rtl="0">
                        <a:lnSpc>
                          <a:spcPct val="100000"/>
                        </a:lnSpc>
                      </a:pPr>
                      <a:endParaRPr lang="pt-BR" sz="2000" b="0" u="none" strike="noStrike" dirty="0" smtClean="0">
                        <a:effectLst/>
                        <a:latin typeface="Calibri" panose="020F0502020204030204" pitchFamily="34" charset="0"/>
                      </a:endParaRPr>
                    </a:p>
                    <a:p>
                      <a:r>
                        <a:rPr lang="pt-BR" sz="2000" b="0" i="0" u="none" strike="noStrike" baseline="0" dirty="0" smtClean="0">
                          <a:solidFill>
                            <a:srgbClr val="000000"/>
                          </a:solidFill>
                          <a:latin typeface="Calibri" panose="020F0502020204030204" pitchFamily="34" charset="0"/>
                        </a:rPr>
                        <a:t>h) </a:t>
                      </a:r>
                      <a:r>
                        <a:rPr lang="pt-BR" sz="2000" b="0" i="0" u="none" strike="noStrike" baseline="0" dirty="0" smtClean="0">
                          <a:solidFill>
                            <a:schemeClr val="tx1"/>
                          </a:solidFill>
                          <a:latin typeface="Calibri" panose="020F0502020204030204" pitchFamily="34" charset="0"/>
                        </a:rPr>
                        <a:t>as diárias para viagens, </a:t>
                      </a:r>
                      <a:r>
                        <a:rPr lang="pt-BR" sz="2000" b="0" i="0" u="sng" strike="noStrike" baseline="0" dirty="0" smtClean="0">
                          <a:solidFill>
                            <a:schemeClr val="tx1"/>
                          </a:solidFill>
                          <a:latin typeface="Calibri" panose="020F0502020204030204" pitchFamily="34" charset="0"/>
                        </a:rPr>
                        <a:t>desde que não excedam a 50% </a:t>
                      </a:r>
                      <a:r>
                        <a:rPr lang="pt-BR" sz="2000" b="0" i="0" u="none" strike="noStrike" baseline="0" dirty="0" smtClean="0">
                          <a:solidFill>
                            <a:schemeClr val="tx1"/>
                          </a:solidFill>
                          <a:latin typeface="Calibri" panose="020F0502020204030204" pitchFamily="34" charset="0"/>
                        </a:rPr>
                        <a:t>(cinquenta por cento) da remuneração mensal; 	</a:t>
                      </a:r>
                    </a:p>
                    <a:p>
                      <a:pPr algn="just" rtl="0">
                        <a:lnSpc>
                          <a:spcPct val="100000"/>
                        </a:lnSpc>
                      </a:pPr>
                      <a:endParaRPr lang="pt-BR" sz="2400" dirty="0" smtClean="0">
                        <a:effectLst/>
                      </a:endParaRPr>
                    </a:p>
                    <a:p>
                      <a:pPr algn="just" rtl="0">
                        <a:lnSpc>
                          <a:spcPct val="100000"/>
                        </a:lnSpc>
                      </a:pPr>
                      <a:endParaRPr lang="pt-BR" sz="2200" dirty="0">
                        <a:effectLst/>
                        <a:latin typeface="Calibri" panose="020F0502020204030204" pitchFamily="34" charset="0"/>
                      </a:endParaRPr>
                    </a:p>
                  </a:txBody>
                  <a:tcPr/>
                </a:tc>
                <a:tc>
                  <a:txBody>
                    <a:bodyPr/>
                    <a:lstStyle/>
                    <a:p>
                      <a:r>
                        <a:rPr lang="pt-BR" sz="2000" b="1" i="0" u="none" strike="noStrike" baseline="0" dirty="0" smtClean="0">
                          <a:solidFill>
                            <a:srgbClr val="000000"/>
                          </a:solidFill>
                          <a:latin typeface="Calibri" panose="020F0502020204030204" pitchFamily="34" charset="0"/>
                        </a:rPr>
                        <a:t>Art. 28</a:t>
                      </a:r>
                      <a:r>
                        <a:rPr lang="pt-BR" sz="2000" b="0" i="0" u="none" strike="noStrike" baseline="0" dirty="0" smtClean="0">
                          <a:solidFill>
                            <a:srgbClr val="000000"/>
                          </a:solidFill>
                          <a:latin typeface="Calibri" panose="020F0502020204030204" pitchFamily="34" charset="0"/>
                        </a:rPr>
                        <a:t>, § 9º </a:t>
                      </a:r>
                      <a:r>
                        <a:rPr lang="pt-BR" sz="2000" b="0" i="0" u="sng" strike="noStrike" baseline="0" dirty="0" smtClean="0">
                          <a:solidFill>
                            <a:srgbClr val="000000"/>
                          </a:solidFill>
                          <a:latin typeface="Calibri" panose="020F0502020204030204" pitchFamily="34" charset="0"/>
                        </a:rPr>
                        <a:t>Não integram o salário-de-contribuição</a:t>
                      </a:r>
                      <a:r>
                        <a:rPr lang="pt-BR" sz="2000" b="0" i="0" u="none" strike="noStrike" baseline="0" dirty="0" smtClean="0">
                          <a:solidFill>
                            <a:srgbClr val="000000"/>
                          </a:solidFill>
                          <a:latin typeface="Calibri" panose="020F0502020204030204" pitchFamily="34" charset="0"/>
                        </a:rPr>
                        <a:t> para os fins desta Lei, exclusivamente: </a:t>
                      </a:r>
                    </a:p>
                    <a:p>
                      <a:r>
                        <a:rPr lang="pt-BR" sz="2000" b="0" i="0" u="none" strike="noStrike" baseline="0" dirty="0" smtClean="0">
                          <a:solidFill>
                            <a:srgbClr val="000000"/>
                          </a:solidFill>
                          <a:latin typeface="Calibri" panose="020F0502020204030204" pitchFamily="34" charset="0"/>
                        </a:rPr>
                        <a:t>[...] </a:t>
                      </a:r>
                    </a:p>
                    <a:p>
                      <a:endParaRPr lang="pt-BR" sz="2000" b="0" i="0" u="none" strike="noStrike" baseline="0" dirty="0" smtClean="0">
                        <a:solidFill>
                          <a:srgbClr val="000000"/>
                        </a:solidFill>
                        <a:latin typeface="Calibri" panose="020F0502020204030204" pitchFamily="34" charset="0"/>
                      </a:endParaRPr>
                    </a:p>
                    <a:p>
                      <a:r>
                        <a:rPr lang="pt-BR" sz="2000" b="0" i="0" u="none" strike="noStrike" baseline="0" dirty="0" smtClean="0">
                          <a:solidFill>
                            <a:srgbClr val="FF0000"/>
                          </a:solidFill>
                          <a:latin typeface="Calibri" panose="020F0502020204030204" pitchFamily="34" charset="0"/>
                        </a:rPr>
                        <a:t>h) as diárias para viagens;</a:t>
                      </a:r>
                      <a:r>
                        <a:rPr lang="pt-BR" sz="2000" b="0" i="0" u="none" strike="noStrike" baseline="0" dirty="0" smtClean="0">
                          <a:solidFill>
                            <a:srgbClr val="000000"/>
                          </a:solidFill>
                          <a:latin typeface="Calibri" panose="020F0502020204030204" pitchFamily="34" charset="0"/>
                        </a:rPr>
                        <a:t> </a:t>
                      </a:r>
                    </a:p>
                    <a:p>
                      <a:r>
                        <a:rPr lang="pt-BR" sz="2000" b="0" i="0" u="none" strike="noStrike" baseline="0" dirty="0" smtClean="0">
                          <a:solidFill>
                            <a:srgbClr val="000000"/>
                          </a:solidFill>
                          <a:latin typeface="Calibri" panose="020F0502020204030204" pitchFamily="34" charset="0"/>
                        </a:rPr>
                        <a:t>[...] 	</a:t>
                      </a:r>
                    </a:p>
                    <a:p>
                      <a:r>
                        <a:rPr lang="pt-BR" sz="2000" b="0" i="0" u="none" strike="noStrike" baseline="0" dirty="0" smtClean="0">
                          <a:solidFill>
                            <a:srgbClr val="000000"/>
                          </a:solidFill>
                          <a:latin typeface="Calibri" panose="020F0502020204030204" pitchFamily="34" charset="0"/>
                        </a:rPr>
                        <a:t>	</a:t>
                      </a:r>
                    </a:p>
                    <a:p>
                      <a:pPr algn="just" rtl="0">
                        <a:lnSpc>
                          <a:spcPct val="100000"/>
                        </a:lnSpc>
                      </a:pPr>
                      <a:r>
                        <a:rPr lang="pt-BR" sz="2000" dirty="0" smtClean="0">
                          <a:effectLst/>
                        </a:rPr>
                        <a:t/>
                      </a:r>
                      <a:br>
                        <a:rPr lang="pt-BR" sz="2000" dirty="0" smtClean="0">
                          <a:effectLst/>
                        </a:rPr>
                      </a:br>
                      <a:endParaRPr lang="pt-BR" sz="2000" dirty="0" smtClean="0">
                        <a:effectLst/>
                      </a:endParaRPr>
                    </a:p>
                    <a:p>
                      <a:pPr algn="just" rtl="0">
                        <a:lnSpc>
                          <a:spcPct val="100000"/>
                        </a:lnSpc>
                      </a:pP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320289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110289557"/>
              </p:ext>
            </p:extLst>
          </p:nvPr>
        </p:nvGraphicFramePr>
        <p:xfrm>
          <a:off x="107504" y="1315242"/>
          <a:ext cx="8928991" cy="53644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ALTERAÇÕES DA LEI Nº 8.212/91 (custeio da seguridade social)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Parcelas não integrantes do salário de contribuição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0" dirty="0" smtClean="0">
                          <a:effectLst/>
                          <a:latin typeface="Calibri" panose="020F0502020204030204" pitchFamily="34" charset="0"/>
                        </a:rPr>
                        <a:t>q) o valor relativo à assistência prestada por serviço médico ou odontológico, próprio da empresa ou por ela conveniado, inclusive o reembolso de despesas com medicamentos, óculos, aparelhos ortopédicos, despesas médico-hospitalares e outras similares, </a:t>
                      </a:r>
                      <a:r>
                        <a:rPr lang="pt-BR" sz="2200" b="0" dirty="0" smtClean="0">
                          <a:solidFill>
                            <a:srgbClr val="FF0000"/>
                          </a:solidFill>
                          <a:effectLst/>
                          <a:latin typeface="Calibri" panose="020F0502020204030204" pitchFamily="34" charset="0"/>
                        </a:rPr>
                        <a:t>desde que a cobertura abranja a totalidade dos empregados e dirigentes da empresa; </a:t>
                      </a:r>
                      <a:endParaRPr lang="pt-BR" sz="2200" dirty="0">
                        <a:effectLst/>
                        <a:latin typeface="Calibri" panose="020F0502020204030204" pitchFamily="34" charset="0"/>
                      </a:endParaRPr>
                    </a:p>
                  </a:txBody>
                  <a:tcPr/>
                </a:tc>
                <a:tc>
                  <a:txBody>
                    <a:bodyPr/>
                    <a:lstStyle/>
                    <a:p>
                      <a:pPr algn="just" rtl="0">
                        <a:lnSpc>
                          <a:spcPct val="100000"/>
                        </a:lnSpc>
                      </a:pPr>
                      <a:r>
                        <a:rPr lang="pt-BR" sz="2000" b="0" dirty="0" smtClean="0">
                          <a:solidFill>
                            <a:schemeClr val="tx1"/>
                          </a:solidFill>
                          <a:effectLst/>
                          <a:latin typeface="Calibri" panose="020F0502020204030204" pitchFamily="34" charset="0"/>
                        </a:rPr>
                        <a:t>q) o valor relativo à assistência prestada por serviço médico ou odontológico, próprio da empresa ou por ela conveniado, inclusive o reembolso de despesas com medicamentos, óculos, aparelhos ortopédicos, próteses, órteses, despesas médico-hospitalares e outras similares; </a:t>
                      </a:r>
                      <a:endParaRPr lang="pt-BR" sz="2000" dirty="0" smtClean="0">
                        <a:solidFill>
                          <a:schemeClr val="tx1"/>
                        </a:solidFill>
                        <a:effectLst/>
                        <a:latin typeface="Calibri" panose="020F0502020204030204" pitchFamily="34" charset="0"/>
                      </a:endParaRPr>
                    </a:p>
                    <a:p>
                      <a:pPr algn="l" rtl="0">
                        <a:lnSpc>
                          <a:spcPct val="100000"/>
                        </a:lnSpc>
                      </a:pPr>
                      <a:r>
                        <a:rPr lang="pt-BR" sz="2000" u="none" strike="noStrike" dirty="0" smtClean="0">
                          <a:effectLst/>
                          <a:latin typeface="Calibri" panose="020F0502020204030204" pitchFamily="34" charset="0"/>
                        </a:rPr>
                        <a:t>[...] </a:t>
                      </a:r>
                    </a:p>
                    <a:p>
                      <a:pPr algn="l" rtl="0">
                        <a:lnSpc>
                          <a:spcPct val="100000"/>
                        </a:lnSpc>
                      </a:pPr>
                      <a:endParaRPr lang="pt-BR" sz="2000" u="none" strike="noStrike" dirty="0" smtClean="0">
                        <a:effectLst/>
                        <a:latin typeface="Calibri" panose="020F0502020204030204" pitchFamily="34" charset="0"/>
                      </a:endParaRPr>
                    </a:p>
                    <a:p>
                      <a:pPr algn="just" rtl="0">
                        <a:lnSpc>
                          <a:spcPct val="100000"/>
                        </a:lnSpc>
                      </a:pPr>
                      <a:r>
                        <a:rPr lang="pt-BR" sz="2000" b="0" dirty="0" smtClean="0">
                          <a:solidFill>
                            <a:schemeClr val="tx1"/>
                          </a:solidFill>
                          <a:effectLst/>
                          <a:latin typeface="Calibri" panose="020F0502020204030204" pitchFamily="34" charset="0"/>
                        </a:rPr>
                        <a:t>z) os prêmios e os abonos.</a:t>
                      </a:r>
                      <a:endParaRPr lang="pt-BR" sz="2000" dirty="0">
                        <a:solidFill>
                          <a:schemeClr val="tx1"/>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950871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970045513"/>
              </p:ext>
            </p:extLst>
          </p:nvPr>
        </p:nvGraphicFramePr>
        <p:xfrm>
          <a:off x="107504" y="1315242"/>
          <a:ext cx="8928991" cy="51206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SALÁRIO MÍNIMO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800" dirty="0" smtClean="0">
                          <a:latin typeface="Calibri" panose="020F0502020204030204" pitchFamily="34" charset="0"/>
                        </a:rPr>
                        <a:t>Art. 84 - Para efeito da aplicação do salário mínimo, será o país dividido em 22 regiões, correspondentes aos Estados, Distrito Federal e Território do Acre. </a:t>
                      </a:r>
                    </a:p>
                    <a:p>
                      <a:pPr algn="just" rtl="0">
                        <a:lnSpc>
                          <a:spcPct val="100000"/>
                        </a:lnSpc>
                      </a:pPr>
                      <a:r>
                        <a:rPr lang="pt-BR" sz="1800" dirty="0" smtClean="0">
                          <a:latin typeface="Calibri" panose="020F0502020204030204" pitchFamily="34" charset="0"/>
                        </a:rPr>
                        <a:t>Art. 86 - Sempre que, em uma região ou zona, se verifiquem diferenças de padrão de vida, determinadas por circunstâncias econômicas de </a:t>
                      </a:r>
                      <a:r>
                        <a:rPr lang="pt-BR" sz="1800" dirty="0" err="1" smtClean="0">
                          <a:latin typeface="Calibri" panose="020F0502020204030204" pitchFamily="34" charset="0"/>
                        </a:rPr>
                        <a:t>carater</a:t>
                      </a:r>
                      <a:r>
                        <a:rPr lang="pt-BR" sz="1800" dirty="0" smtClean="0">
                          <a:latin typeface="Calibri" panose="020F0502020204030204" pitchFamily="34" charset="0"/>
                        </a:rPr>
                        <a:t> urbano, suburbano, rural ou marítimo, poderá o Ministro do Trabalho, Industria e Comercio, mediante proposta da respectiva Comissão de Salário Mínimo e ouvido o Serviço de Estatística da Previdência e Trabalho, autorizá-la a subdividir a região ou zona, de acordo com tais circunstâncias.</a:t>
                      </a:r>
                      <a:endParaRPr lang="pt-BR" sz="1800" dirty="0">
                        <a:effectLst/>
                        <a:latin typeface="Calibri" panose="020F0502020204030204" pitchFamily="34" charset="0"/>
                      </a:endParaRPr>
                    </a:p>
                  </a:txBody>
                  <a:tcPr/>
                </a:tc>
                <a:tc>
                  <a:txBody>
                    <a:bodyPr/>
                    <a:lstStyle/>
                    <a:p>
                      <a:pPr algn="just" rtl="0">
                        <a:lnSpc>
                          <a:spcPct val="100000"/>
                        </a:lnSpc>
                      </a:pPr>
                      <a:r>
                        <a:rPr lang="pt-BR" sz="2000" dirty="0" smtClean="0">
                          <a:solidFill>
                            <a:srgbClr val="FF0000"/>
                          </a:solidFill>
                          <a:effectLst/>
                          <a:latin typeface="Calibri" panose="020F0502020204030204" pitchFamily="34" charset="0"/>
                        </a:rPr>
                        <a:t>Art.</a:t>
                      </a:r>
                      <a:r>
                        <a:rPr lang="pt-BR" sz="2000" baseline="0" dirty="0" smtClean="0">
                          <a:solidFill>
                            <a:srgbClr val="FF0000"/>
                          </a:solidFill>
                          <a:effectLst/>
                          <a:latin typeface="Calibri" panose="020F0502020204030204" pitchFamily="34" charset="0"/>
                        </a:rPr>
                        <a:t> 84 REVOGADO</a:t>
                      </a:r>
                    </a:p>
                    <a:p>
                      <a:pPr algn="just" rtl="0">
                        <a:lnSpc>
                          <a:spcPct val="100000"/>
                        </a:lnSpc>
                      </a:pPr>
                      <a:endParaRPr lang="pt-BR" sz="2000" baseline="0" dirty="0" smtClean="0">
                        <a:solidFill>
                          <a:schemeClr val="tx1"/>
                        </a:solidFill>
                        <a:effectLst/>
                        <a:latin typeface="Calibri" panose="020F0502020204030204" pitchFamily="34" charset="0"/>
                      </a:endParaRPr>
                    </a:p>
                    <a:p>
                      <a:pPr algn="just" rtl="0">
                        <a:lnSpc>
                          <a:spcPct val="100000"/>
                        </a:lnSpc>
                      </a:pPr>
                      <a:endParaRPr lang="pt-BR" sz="2000" baseline="0" dirty="0" smtClean="0">
                        <a:solidFill>
                          <a:schemeClr val="tx1"/>
                        </a:solidFill>
                        <a:effectLst/>
                        <a:latin typeface="Calibri" panose="020F0502020204030204" pitchFamily="34" charset="0"/>
                      </a:endParaRPr>
                    </a:p>
                    <a:p>
                      <a:pPr algn="just" rtl="0">
                        <a:lnSpc>
                          <a:spcPct val="100000"/>
                        </a:lnSpc>
                      </a:pPr>
                      <a:endParaRPr lang="pt-BR" sz="2000" baseline="0" dirty="0" smtClean="0">
                        <a:solidFill>
                          <a:schemeClr val="tx1"/>
                        </a:solidFill>
                        <a:effectLst/>
                        <a:latin typeface="Calibri" panose="020F0502020204030204" pitchFamily="34" charset="0"/>
                      </a:endParaRPr>
                    </a:p>
                    <a:p>
                      <a:pPr algn="just" rtl="0">
                        <a:lnSpc>
                          <a:spcPct val="100000"/>
                        </a:lnSpc>
                      </a:pPr>
                      <a:r>
                        <a:rPr lang="pt-BR" sz="2000" baseline="0" dirty="0" smtClean="0">
                          <a:solidFill>
                            <a:srgbClr val="FF0000"/>
                          </a:solidFill>
                          <a:effectLst/>
                          <a:latin typeface="Calibri" panose="020F0502020204030204" pitchFamily="34" charset="0"/>
                        </a:rPr>
                        <a:t>Art. 86 REVOGADO</a:t>
                      </a:r>
                      <a:endParaRPr lang="pt-BR" sz="2000" dirty="0">
                        <a:solidFill>
                          <a:srgbClr val="FF0000"/>
                        </a:solidFill>
                        <a:effectLst/>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596442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23125440"/>
              </p:ext>
            </p:extLst>
          </p:nvPr>
        </p:nvGraphicFramePr>
        <p:xfrm>
          <a:off x="107504" y="1315242"/>
          <a:ext cx="8928991" cy="36271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1" i="0" u="none" strike="noStrike" baseline="0" dirty="0" smtClean="0">
                          <a:solidFill>
                            <a:srgbClr val="000000"/>
                          </a:solidFill>
                          <a:latin typeface="Calibri" panose="020F0502020204030204" pitchFamily="34" charset="0"/>
                        </a:rPr>
                        <a:t>Art. 461 </a:t>
                      </a:r>
                      <a:r>
                        <a:rPr lang="pt-BR" sz="2200" b="0" i="0" u="none" strike="noStrike" baseline="0" dirty="0" smtClean="0">
                          <a:solidFill>
                            <a:srgbClr val="000000"/>
                          </a:solidFill>
                          <a:latin typeface="Calibri" panose="020F0502020204030204" pitchFamily="34" charset="0"/>
                        </a:rPr>
                        <a:t>- Sendo idêntica a função, a todo trabalho de igual valor, prestado ao mesmo empregador, </a:t>
                      </a:r>
                      <a:r>
                        <a:rPr lang="pt-BR" sz="2200" b="0" i="0" u="sng" strike="noStrike" baseline="0" dirty="0" smtClean="0">
                          <a:solidFill>
                            <a:srgbClr val="000000"/>
                          </a:solidFill>
                          <a:latin typeface="Calibri" panose="020F0502020204030204" pitchFamily="34" charset="0"/>
                        </a:rPr>
                        <a:t>na mesma localidade,</a:t>
                      </a:r>
                      <a:r>
                        <a:rPr lang="pt-BR" sz="2200" b="0" i="0" u="none" strike="noStrike" baseline="0" dirty="0" smtClean="0">
                          <a:solidFill>
                            <a:srgbClr val="000000"/>
                          </a:solidFill>
                          <a:latin typeface="Calibri" panose="020F0502020204030204" pitchFamily="34" charset="0"/>
                        </a:rPr>
                        <a:t> corresponderá igual salário, sem distinção de sexo, nacionalidade ou idade. 	</a:t>
                      </a:r>
                    </a:p>
                    <a:p>
                      <a:pPr algn="just" rtl="0">
                        <a:lnSpc>
                          <a:spcPct val="100000"/>
                        </a:lnSpc>
                      </a:pPr>
                      <a:endParaRPr lang="pt-BR" sz="1800" dirty="0">
                        <a:effectLst/>
                        <a:latin typeface="Calibri" panose="020F0502020204030204" pitchFamily="34" charset="0"/>
                      </a:endParaRPr>
                    </a:p>
                  </a:txBody>
                  <a:tcPr/>
                </a:tc>
                <a:tc>
                  <a:txBody>
                    <a:bodyPr/>
                    <a:lstStyle/>
                    <a:p>
                      <a:pPr algn="just"/>
                      <a:r>
                        <a:rPr lang="pt-BR" sz="2200" b="1" i="0" u="none" strike="noStrike" baseline="0" dirty="0" smtClean="0">
                          <a:solidFill>
                            <a:srgbClr val="000000"/>
                          </a:solidFill>
                          <a:latin typeface="Calibri" panose="020F0502020204030204" pitchFamily="34" charset="0"/>
                        </a:rPr>
                        <a:t>Art. 461</a:t>
                      </a:r>
                      <a:r>
                        <a:rPr lang="pt-BR" sz="2200" b="0" i="0" u="none" strike="noStrike" baseline="0" dirty="0" smtClean="0">
                          <a:solidFill>
                            <a:srgbClr val="000000"/>
                          </a:solidFill>
                          <a:latin typeface="Calibri" panose="020F0502020204030204" pitchFamily="34" charset="0"/>
                        </a:rPr>
                        <a:t>. Sendo idêntica a função, a todo trabalho de igual valor, prestado ao mesmo empregador, </a:t>
                      </a:r>
                      <a:r>
                        <a:rPr lang="pt-BR" sz="2200" b="1" i="0" u="none" strike="noStrike" baseline="0" dirty="0" smtClean="0">
                          <a:solidFill>
                            <a:srgbClr val="000000"/>
                          </a:solidFill>
                          <a:latin typeface="Calibri" panose="020F0502020204030204" pitchFamily="34" charset="0"/>
                        </a:rPr>
                        <a:t>no mesmo estabelecimento empresarial</a:t>
                      </a:r>
                      <a:r>
                        <a:rPr lang="pt-BR" sz="2200" b="0" i="0" u="none" strike="noStrike" baseline="0" dirty="0" smtClean="0">
                          <a:solidFill>
                            <a:srgbClr val="000000"/>
                          </a:solidFill>
                          <a:latin typeface="Calibri" panose="020F0502020204030204" pitchFamily="34" charset="0"/>
                        </a:rPr>
                        <a:t>, corresponderá igual salário, sem distinção de sexo, etnia, nacionalidade ou idade.</a:t>
                      </a:r>
                      <a:r>
                        <a:rPr lang="pt-BR" sz="20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9661046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69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55779588"/>
              </p:ext>
            </p:extLst>
          </p:nvPr>
        </p:nvGraphicFramePr>
        <p:xfrm>
          <a:off x="107504" y="1315242"/>
          <a:ext cx="8928991" cy="46024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0" i="0" u="none" strike="noStrike" baseline="0" dirty="0" smtClean="0">
                          <a:solidFill>
                            <a:srgbClr val="000000"/>
                          </a:solidFill>
                          <a:latin typeface="Calibri" panose="020F0502020204030204" pitchFamily="34" charset="0"/>
                        </a:rPr>
                        <a:t>§ 1º - </a:t>
                      </a:r>
                      <a:r>
                        <a:rPr lang="pt-BR" sz="2200" b="0" i="0" u="sng" strike="noStrike" baseline="0" dirty="0" smtClean="0">
                          <a:solidFill>
                            <a:srgbClr val="000000"/>
                          </a:solidFill>
                          <a:latin typeface="Calibri" panose="020F0502020204030204" pitchFamily="34" charset="0"/>
                        </a:rPr>
                        <a:t>Trabalho de igual valor</a:t>
                      </a:r>
                      <a:r>
                        <a:rPr lang="pt-BR" sz="2200" b="0" i="0" u="none" strike="noStrike" baseline="0" dirty="0" smtClean="0">
                          <a:solidFill>
                            <a:srgbClr val="000000"/>
                          </a:solidFill>
                          <a:latin typeface="Calibri" panose="020F0502020204030204" pitchFamily="34" charset="0"/>
                        </a:rPr>
                        <a:t>, para os fins deste Capítulo, será o que for feito com igual produtividade e com a mesma perfeição técnica, entre pessoas cuja </a:t>
                      </a:r>
                      <a:r>
                        <a:rPr lang="pt-BR" sz="2200" b="0" i="0" u="sng" strike="noStrike" baseline="0" dirty="0" smtClean="0">
                          <a:solidFill>
                            <a:srgbClr val="000000"/>
                          </a:solidFill>
                          <a:latin typeface="Calibri" panose="020F0502020204030204" pitchFamily="34" charset="0"/>
                        </a:rPr>
                        <a:t>diferença de tempo de serviço não for superior a 2 (dois) anos. 	</a:t>
                      </a:r>
                    </a:p>
                    <a:p>
                      <a:pPr algn="just"/>
                      <a:r>
                        <a:rPr lang="pt-BR" sz="2200" b="0" i="0" u="none" strike="noStrike" baseline="0" dirty="0" smtClean="0">
                          <a:solidFill>
                            <a:srgbClr val="000000"/>
                          </a:solidFill>
                          <a:latin typeface="Calibri" panose="020F0502020204030204" pitchFamily="34" charset="0"/>
                        </a:rPr>
                        <a:t>	</a:t>
                      </a:r>
                    </a:p>
                    <a:p>
                      <a:pPr algn="just" rtl="0">
                        <a:lnSpc>
                          <a:spcPct val="100000"/>
                        </a:lnSpc>
                      </a:pPr>
                      <a:endParaRPr lang="pt-BR" sz="1800" dirty="0">
                        <a:effectLst/>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 1º </a:t>
                      </a:r>
                      <a:r>
                        <a:rPr lang="pt-BR" sz="2200" b="0" i="0" u="sng" strike="noStrike" baseline="0" dirty="0" smtClean="0">
                          <a:solidFill>
                            <a:srgbClr val="000000"/>
                          </a:solidFill>
                          <a:latin typeface="Calibri" panose="020F0502020204030204" pitchFamily="34" charset="0"/>
                        </a:rPr>
                        <a:t>Trabalho de igual valor</a:t>
                      </a:r>
                      <a:r>
                        <a:rPr lang="pt-BR" sz="2200" b="0" i="0" u="none" strike="noStrike" baseline="0" dirty="0" smtClean="0">
                          <a:solidFill>
                            <a:srgbClr val="000000"/>
                          </a:solidFill>
                          <a:latin typeface="Calibri" panose="020F0502020204030204" pitchFamily="34" charset="0"/>
                        </a:rPr>
                        <a:t>, para os fins deste Capítulo, será o que for feito com igual produtividade e com a mesma perfeição técnica, entre pessoas cuja diferença de </a:t>
                      </a:r>
                      <a:r>
                        <a:rPr lang="pt-BR" sz="2200" b="1" i="0" u="none" strike="noStrike" baseline="0" dirty="0" smtClean="0">
                          <a:solidFill>
                            <a:srgbClr val="000000"/>
                          </a:solidFill>
                          <a:latin typeface="Calibri" panose="020F0502020204030204" pitchFamily="34" charset="0"/>
                        </a:rPr>
                        <a:t>tempo de serviço </a:t>
                      </a:r>
                      <a:r>
                        <a:rPr lang="pt-BR" sz="2200" b="1" i="0" u="sng" strike="noStrike" baseline="0" dirty="0" smtClean="0">
                          <a:solidFill>
                            <a:srgbClr val="000000"/>
                          </a:solidFill>
                          <a:latin typeface="Calibri" panose="020F0502020204030204" pitchFamily="34" charset="0"/>
                        </a:rPr>
                        <a:t>para o mesmo empregador</a:t>
                      </a:r>
                      <a:r>
                        <a:rPr lang="pt-BR" sz="2200" b="1" i="0" u="none" strike="noStrike" baseline="0" dirty="0" smtClean="0">
                          <a:solidFill>
                            <a:srgbClr val="000000"/>
                          </a:solidFill>
                          <a:latin typeface="Calibri" panose="020F0502020204030204" pitchFamily="34" charset="0"/>
                        </a:rPr>
                        <a:t> não seja superior a quatro anos </a:t>
                      </a:r>
                      <a:r>
                        <a:rPr lang="pt-BR" sz="2200" b="0" i="0" u="none" strike="noStrike" baseline="0" dirty="0" smtClean="0">
                          <a:solidFill>
                            <a:srgbClr val="000000"/>
                          </a:solidFill>
                          <a:latin typeface="Calibri" panose="020F0502020204030204" pitchFamily="34" charset="0"/>
                        </a:rPr>
                        <a:t>e </a:t>
                      </a:r>
                      <a:r>
                        <a:rPr lang="pt-BR" sz="2200" b="1" i="0" u="none" strike="noStrike" baseline="0" dirty="0" smtClean="0">
                          <a:solidFill>
                            <a:srgbClr val="000000"/>
                          </a:solidFill>
                          <a:latin typeface="Calibri" panose="020F0502020204030204" pitchFamily="34" charset="0"/>
                        </a:rPr>
                        <a:t>a diferença de </a:t>
                      </a:r>
                      <a:r>
                        <a:rPr lang="pt-BR" sz="2200" b="1" i="0" u="sng" strike="noStrike" baseline="0" dirty="0" smtClean="0">
                          <a:solidFill>
                            <a:srgbClr val="000000"/>
                          </a:solidFill>
                          <a:latin typeface="Calibri" panose="020F0502020204030204" pitchFamily="34" charset="0"/>
                        </a:rPr>
                        <a:t>tempo na função</a:t>
                      </a:r>
                      <a:r>
                        <a:rPr lang="pt-BR" sz="2200" b="1" i="0" u="none" strike="noStrike" baseline="0" dirty="0" smtClean="0">
                          <a:solidFill>
                            <a:srgbClr val="000000"/>
                          </a:solidFill>
                          <a:latin typeface="Calibri" panose="020F0502020204030204" pitchFamily="34" charset="0"/>
                        </a:rPr>
                        <a:t> não seja superior a dois anos</a:t>
                      </a:r>
                      <a:r>
                        <a:rPr lang="pt-BR" sz="2200" b="0" i="0" u="none" strike="noStrike" baseline="0" dirty="0" smtClean="0">
                          <a:solidFill>
                            <a:srgbClr val="000000"/>
                          </a:solidFill>
                          <a:latin typeface="Calibri" panose="020F0502020204030204" pitchFamily="34" charset="0"/>
                        </a:rPr>
                        <a:t>. </a:t>
                      </a:r>
                      <a:r>
                        <a:rPr lang="pt-BR" sz="2000" b="0" i="0" u="none" strike="noStrike" baseline="0" dirty="0" smtClean="0">
                          <a:solidFill>
                            <a:srgbClr val="000000"/>
                          </a:solidFill>
                          <a:latin typeface="Calibri" panose="020F0502020204030204" pitchFamily="34" charset="0"/>
                        </a:rPr>
                        <a:t>	</a:t>
                      </a:r>
                    </a:p>
                    <a:p>
                      <a:pPr algn="just"/>
                      <a:r>
                        <a:rPr lang="pt-BR" sz="20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4977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1700808"/>
            <a:ext cx="7772400" cy="2952327"/>
          </a:xfrm>
        </p:spPr>
        <p:txBody>
          <a:bodyPr>
            <a:noAutofit/>
          </a:bodyPr>
          <a:lstStyle/>
          <a:p>
            <a:pPr lvl="0" fontAlgn="base">
              <a:lnSpc>
                <a:spcPct val="115000"/>
              </a:lnSpc>
              <a:spcBef>
                <a:spcPct val="20000"/>
              </a:spcBef>
              <a:spcAft>
                <a:spcPts val="1000"/>
              </a:spcAft>
            </a:pPr>
            <a:r>
              <a:rPr kumimoji="0" lang="pt-BR" sz="4800" b="1" i="1" u="none" strike="noStrike" kern="0" cap="all" spc="0" normalizeH="0" baseline="0" noProof="0" dirty="0" smtClean="0">
                <a:ln>
                  <a:noFill/>
                </a:ln>
                <a:solidFill>
                  <a:srgbClr val="003366"/>
                </a:solidFill>
                <a:effectLst/>
                <a:uLnTx/>
                <a:uFillTx/>
                <a:latin typeface="Arial"/>
                <a:ea typeface="Calibri"/>
                <a:cs typeface="Times New Roman"/>
              </a:rPr>
              <a:t>REGIME JURÍDICO</a:t>
            </a:r>
            <a:br>
              <a:rPr kumimoji="0" lang="pt-BR" sz="4800" b="1" i="1" u="none" strike="noStrike" kern="0" cap="all" spc="0" normalizeH="0" baseline="0" noProof="0" dirty="0" smtClean="0">
                <a:ln>
                  <a:noFill/>
                </a:ln>
                <a:solidFill>
                  <a:srgbClr val="003366"/>
                </a:solidFill>
                <a:effectLst/>
                <a:uLnTx/>
                <a:uFillTx/>
                <a:latin typeface="Arial"/>
                <a:ea typeface="Calibri"/>
                <a:cs typeface="Times New Roman"/>
              </a:rPr>
            </a:br>
            <a:r>
              <a:rPr kumimoji="0" lang="pt-BR" sz="4800" b="1" i="1" u="none" strike="noStrike" kern="0" cap="all" spc="0" normalizeH="0" baseline="0" noProof="0" dirty="0" smtClean="0">
                <a:ln>
                  <a:noFill/>
                </a:ln>
                <a:solidFill>
                  <a:srgbClr val="003366"/>
                </a:solidFill>
                <a:effectLst/>
                <a:uLnTx/>
                <a:uFillTx/>
                <a:latin typeface="Arial"/>
                <a:ea typeface="Calibri"/>
                <a:cs typeface="Times New Roman"/>
              </a:rPr>
              <a:t>“</a:t>
            </a:r>
            <a:r>
              <a:rPr lang="pt-BR" sz="4800" b="1" i="1" kern="0" cap="all" dirty="0" smtClean="0">
                <a:solidFill>
                  <a:srgbClr val="003366"/>
                </a:solidFill>
                <a:latin typeface="Arial"/>
                <a:ea typeface="Calibri"/>
                <a:cs typeface="Times New Roman"/>
              </a:rPr>
              <a:t>ÚNICO”?</a:t>
            </a:r>
            <a:endParaRPr lang="pt-BR" sz="4800" dirty="0"/>
          </a:p>
        </p:txBody>
      </p:sp>
      <p:sp>
        <p:nvSpPr>
          <p:cNvPr id="3" name="Subtítulo 2"/>
          <p:cNvSpPr>
            <a:spLocks noGrp="1"/>
          </p:cNvSpPr>
          <p:nvPr>
            <p:ph type="subTitle" idx="1"/>
          </p:nvPr>
        </p:nvSpPr>
        <p:spPr>
          <a:xfrm>
            <a:off x="1371600" y="4365104"/>
            <a:ext cx="6400800" cy="1584176"/>
          </a:xfrm>
        </p:spPr>
        <p:txBody>
          <a:bodyPr>
            <a:normAutofit/>
          </a:bodyPr>
          <a:lstStyle/>
          <a:p>
            <a:pPr marL="457200" lvl="0" indent="-457200" algn="r" fontAlgn="base">
              <a:lnSpc>
                <a:spcPct val="90000"/>
              </a:lnSpc>
              <a:spcAft>
                <a:spcPct val="0"/>
              </a:spcAft>
              <a:buClr>
                <a:srgbClr val="003366"/>
              </a:buClr>
              <a:buSzPct val="75000"/>
            </a:pP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lang="pt-BR" sz="1800" kern="0" dirty="0">
              <a:solidFill>
                <a:srgbClr val="003366"/>
              </a:solidFill>
              <a:latin typeface="Arial"/>
            </a:endParaRPr>
          </a:p>
          <a:p>
            <a:pPr marL="457200" lvl="0" indent="-457200" algn="r" fontAlgn="base">
              <a:lnSpc>
                <a:spcPct val="90000"/>
              </a:lnSpc>
              <a:spcAft>
                <a:spcPct val="0"/>
              </a:spcAft>
              <a:buClr>
                <a:srgbClr val="003366"/>
              </a:buClr>
              <a:buSzPct val="75000"/>
            </a:pPr>
            <a:endParaRPr kumimoji="0" lang="pt-BR" sz="1800" b="0" i="0" u="none" strike="noStrike" kern="0" cap="none" spc="0" normalizeH="0" baseline="0" noProof="0" dirty="0" smtClean="0">
              <a:ln>
                <a:noFill/>
              </a:ln>
              <a:solidFill>
                <a:srgbClr val="003366"/>
              </a:solidFill>
              <a:effectLst/>
              <a:uLnTx/>
              <a:uFillTx/>
              <a:latin typeface="Arial"/>
              <a:ea typeface="+mn-ea"/>
              <a:cs typeface="+mn-cs"/>
            </a:endParaRPr>
          </a:p>
          <a:p>
            <a:pPr marL="457200" lvl="0" indent="-457200" algn="r" fontAlgn="base">
              <a:lnSpc>
                <a:spcPct val="90000"/>
              </a:lnSpc>
              <a:spcAft>
                <a:spcPct val="0"/>
              </a:spcAft>
              <a:buClr>
                <a:srgbClr val="003366"/>
              </a:buClr>
              <a:buSzPct val="75000"/>
            </a:pPr>
            <a:endParaRPr lang="pt-BR" sz="1800" kern="0" dirty="0">
              <a:solidFill>
                <a:srgbClr val="003366"/>
              </a:solidFill>
              <a:latin typeface="Arial"/>
            </a:endParaRPr>
          </a:p>
          <a:p>
            <a:endParaRPr lang="pt-BR"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7</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569805003"/>
              </p:ext>
            </p:extLst>
          </p:nvPr>
        </p:nvGraphicFramePr>
        <p:xfrm>
          <a:off x="107504" y="1315242"/>
          <a:ext cx="8928991" cy="46024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0" i="0" u="none" strike="noStrike" baseline="0" dirty="0" smtClean="0">
                          <a:solidFill>
                            <a:srgbClr val="000000"/>
                          </a:solidFill>
                          <a:latin typeface="Calibri" panose="020F0502020204030204" pitchFamily="34" charset="0"/>
                        </a:rPr>
                        <a:t>2º - Os dispositivos deste artigo não prevalecerão quando o empregador tiver pessoal organizado em quadro de carreira, hipótese em que as promoções deverão obedecer aos critérios de antiguidade e merecimento. 	</a:t>
                      </a:r>
                    </a:p>
                    <a:p>
                      <a:pPr algn="just"/>
                      <a:r>
                        <a:rPr lang="pt-BR" sz="2200" b="0" i="0" u="none" strike="noStrike" baseline="0" dirty="0" smtClean="0">
                          <a:solidFill>
                            <a:srgbClr val="000000"/>
                          </a:solidFill>
                          <a:latin typeface="Calibri" panose="020F0502020204030204" pitchFamily="34" charset="0"/>
                        </a:rPr>
                        <a:t>	</a:t>
                      </a:r>
                    </a:p>
                    <a:p>
                      <a:pPr algn="just" rtl="0">
                        <a:lnSpc>
                          <a:spcPct val="100000"/>
                        </a:lnSpc>
                      </a:pPr>
                      <a:endParaRPr lang="pt-BR" sz="1800" dirty="0">
                        <a:effectLst/>
                        <a:latin typeface="Calibri" panose="020F0502020204030204" pitchFamily="34" charset="0"/>
                      </a:endParaRPr>
                    </a:p>
                  </a:txBody>
                  <a:tcPr/>
                </a:tc>
                <a:tc>
                  <a:txBody>
                    <a:bodyPr/>
                    <a:lstStyle/>
                    <a:p>
                      <a:pPr algn="just"/>
                      <a:r>
                        <a:rPr lang="pt-BR" sz="2200" b="0" i="0" u="none" strike="noStrike" baseline="0" dirty="0" smtClean="0">
                          <a:solidFill>
                            <a:srgbClr val="000000"/>
                          </a:solidFill>
                          <a:latin typeface="Calibri" panose="020F0502020204030204" pitchFamily="34" charset="0"/>
                        </a:rPr>
                        <a:t>§ 2º Os dispositivos deste artigo não prevalecerão quando o empregador tiver pessoal organizado em quadro de carreira </a:t>
                      </a:r>
                      <a:r>
                        <a:rPr lang="pt-BR" sz="2200" b="1" i="0" u="none" strike="noStrike" baseline="0" dirty="0" smtClean="0">
                          <a:solidFill>
                            <a:srgbClr val="000000"/>
                          </a:solidFill>
                          <a:latin typeface="Calibri" panose="020F0502020204030204" pitchFamily="34" charset="0"/>
                        </a:rPr>
                        <a:t>ou adotar, por meio de norma interna da empresa ou de negociação coletiva, plano de cargos e salários, dispensada qualquer forma de homologação ou registro em órgão público</a:t>
                      </a:r>
                      <a:r>
                        <a:rPr lang="pt-BR" sz="2200" b="0" i="0" u="none" strike="noStrike" baseline="0" dirty="0" smtClean="0">
                          <a:solidFill>
                            <a:srgbClr val="000000"/>
                          </a:solidFill>
                          <a:latin typeface="Calibri" panose="020F0502020204030204" pitchFamily="34" charset="0"/>
                        </a:rPr>
                        <a:t>. 	</a:t>
                      </a:r>
                    </a:p>
                    <a:p>
                      <a:pPr algn="just"/>
                      <a:r>
                        <a:rPr lang="pt-BR" sz="20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6289006"/>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035031434"/>
              </p:ext>
            </p:extLst>
          </p:nvPr>
        </p:nvGraphicFramePr>
        <p:xfrm>
          <a:off x="107504" y="1315242"/>
          <a:ext cx="8928991" cy="39319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0" i="0" u="none" strike="noStrike" baseline="0" dirty="0" smtClean="0">
                          <a:solidFill>
                            <a:srgbClr val="000000"/>
                          </a:solidFill>
                          <a:latin typeface="Calibri" panose="020F0502020204030204" pitchFamily="34" charset="0"/>
                        </a:rPr>
                        <a:t>§ 3º - No caso do parágrafo anterior, as promoções </a:t>
                      </a:r>
                      <a:r>
                        <a:rPr lang="pt-BR" sz="2200" b="0" i="0" u="sng" strike="noStrike" baseline="0" dirty="0" smtClean="0">
                          <a:solidFill>
                            <a:srgbClr val="000000"/>
                          </a:solidFill>
                          <a:latin typeface="Calibri" panose="020F0502020204030204" pitchFamily="34" charset="0"/>
                        </a:rPr>
                        <a:t>deverão</a:t>
                      </a:r>
                      <a:r>
                        <a:rPr lang="pt-BR" sz="2200" b="0" i="0" u="none" strike="noStrike" baseline="0" dirty="0" smtClean="0">
                          <a:solidFill>
                            <a:srgbClr val="000000"/>
                          </a:solidFill>
                          <a:latin typeface="Calibri" panose="020F0502020204030204" pitchFamily="34" charset="0"/>
                        </a:rPr>
                        <a:t> ser feitas alternadamente por merecimento e por antiguidade, dentro de cada categoria profissional.</a:t>
                      </a:r>
                      <a:r>
                        <a:rPr lang="pt-BR" sz="1800" b="0" i="0" u="none" strike="noStrike" baseline="0" dirty="0" smtClean="0">
                          <a:solidFill>
                            <a:srgbClr val="000000"/>
                          </a:solidFill>
                          <a:latin typeface="Calibri" panose="020F0502020204030204" pitchFamily="34" charset="0"/>
                        </a:rPr>
                        <a:t> 	</a:t>
                      </a:r>
                    </a:p>
                  </a:txBody>
                  <a:tcPr/>
                </a:tc>
                <a:tc>
                  <a:txBody>
                    <a:bodyPr/>
                    <a:lstStyle/>
                    <a:p>
                      <a:pPr algn="just"/>
                      <a:r>
                        <a:rPr lang="pt-BR" sz="2200" b="0" i="0" u="none" strike="noStrike" baseline="0" dirty="0" smtClean="0">
                          <a:solidFill>
                            <a:srgbClr val="000000"/>
                          </a:solidFill>
                          <a:latin typeface="Calibri" panose="020F0502020204030204" pitchFamily="34" charset="0"/>
                        </a:rPr>
                        <a:t>§ 3º No caso do § 2º deste artigo, as promoções </a:t>
                      </a:r>
                      <a:r>
                        <a:rPr lang="pt-BR" sz="2200" b="1" i="0" u="none" strike="noStrike" baseline="0" dirty="0" smtClean="0">
                          <a:solidFill>
                            <a:srgbClr val="000000"/>
                          </a:solidFill>
                          <a:latin typeface="Calibri" panose="020F0502020204030204" pitchFamily="34" charset="0"/>
                        </a:rPr>
                        <a:t>poderão </a:t>
                      </a:r>
                      <a:r>
                        <a:rPr lang="pt-BR" sz="2200" b="0" i="0" u="none" strike="noStrike" baseline="0" dirty="0" smtClean="0">
                          <a:solidFill>
                            <a:srgbClr val="000000"/>
                          </a:solidFill>
                          <a:latin typeface="Calibri" panose="020F0502020204030204" pitchFamily="34" charset="0"/>
                        </a:rPr>
                        <a:t>ser feitas por merecimento e por antiguidade, </a:t>
                      </a:r>
                      <a:r>
                        <a:rPr lang="pt-BR" sz="2200" b="1" i="0" u="none" strike="noStrike" baseline="0" dirty="0" smtClean="0">
                          <a:solidFill>
                            <a:srgbClr val="000000"/>
                          </a:solidFill>
                          <a:latin typeface="Calibri" panose="020F0502020204030204" pitchFamily="34" charset="0"/>
                        </a:rPr>
                        <a:t>ou por apenas um destes critérios</a:t>
                      </a:r>
                      <a:r>
                        <a:rPr lang="pt-BR" sz="2200" b="0" i="0" u="none" strike="noStrike" baseline="0" dirty="0" smtClean="0">
                          <a:solidFill>
                            <a:srgbClr val="000000"/>
                          </a:solidFill>
                          <a:latin typeface="Calibri" panose="020F0502020204030204" pitchFamily="34" charset="0"/>
                        </a:rPr>
                        <a:t>, dentro de cada categoria profissional. 	</a:t>
                      </a:r>
                    </a:p>
                    <a:p>
                      <a:pPr algn="just"/>
                      <a:r>
                        <a:rPr lang="pt-BR" sz="2200" b="0" i="0" u="none" strike="noStrike" baseline="0" dirty="0" smtClean="0">
                          <a:solidFill>
                            <a:srgbClr val="000000"/>
                          </a:solidFill>
                          <a:latin typeface="Calibri" panose="020F0502020204030204" pitchFamily="34" charset="0"/>
                        </a:rPr>
                        <a:t>	</a:t>
                      </a:r>
                    </a:p>
                    <a:p>
                      <a:pPr algn="just"/>
                      <a:r>
                        <a:rPr lang="pt-BR" sz="20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642409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37974035"/>
              </p:ext>
            </p:extLst>
          </p:nvPr>
        </p:nvGraphicFramePr>
        <p:xfrm>
          <a:off x="107504" y="1315242"/>
          <a:ext cx="8928991" cy="39014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200" b="0" i="0" u="none" strike="noStrike" baseline="0" dirty="0" smtClean="0">
                          <a:solidFill>
                            <a:srgbClr val="000000"/>
                          </a:solidFill>
                          <a:latin typeface="Calibri" panose="020F0502020204030204" pitchFamily="34" charset="0"/>
                        </a:rPr>
                        <a:t>4º - O trabalhador readaptado em nova função por motivo de deficiência física ou mental atestada pelo órgão competente da Previdência Social não servirá de paradigma para fins de equiparação salarial. 	</a:t>
                      </a: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algn="just"/>
                      <a:r>
                        <a:rPr lang="pt-BR" sz="2200" b="0" i="0" u="none" strike="noStrike" baseline="0" dirty="0" smtClean="0">
                          <a:solidFill>
                            <a:srgbClr val="000000"/>
                          </a:solidFill>
                          <a:latin typeface="Calibri" panose="020F0502020204030204" pitchFamily="34" charset="0"/>
                        </a:rPr>
                        <a:t>INALTERADO	</a:t>
                      </a:r>
                    </a:p>
                    <a:p>
                      <a:pPr algn="just"/>
                      <a:r>
                        <a:rPr lang="pt-BR" sz="2200" b="0" i="0" u="none" strike="noStrike" baseline="0" dirty="0" smtClean="0">
                          <a:solidFill>
                            <a:srgbClr val="000000"/>
                          </a:solidFill>
                          <a:latin typeface="Calibri" panose="020F0502020204030204" pitchFamily="34" charset="0"/>
                        </a:rPr>
                        <a:t>	</a:t>
                      </a:r>
                    </a:p>
                    <a:p>
                      <a:pPr algn="just"/>
                      <a:r>
                        <a:rPr lang="pt-BR" sz="20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899719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537747818"/>
              </p:ext>
            </p:extLst>
          </p:nvPr>
        </p:nvGraphicFramePr>
        <p:xfrm>
          <a:off x="107504" y="1315242"/>
          <a:ext cx="8928991" cy="39624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algn="just"/>
                      <a:r>
                        <a:rPr lang="pt-BR" sz="2200" b="0" i="0" u="none" strike="noStrike" baseline="0" dirty="0" smtClean="0">
                          <a:solidFill>
                            <a:srgbClr val="000000"/>
                          </a:solidFill>
                          <a:latin typeface="Calibri" panose="020F0502020204030204" pitchFamily="34" charset="0"/>
                        </a:rPr>
                        <a:t>§ 5º A equiparação salarial </a:t>
                      </a:r>
                      <a:r>
                        <a:rPr lang="pt-BR" sz="2200" b="1" i="0" u="none" strike="noStrike" baseline="0" dirty="0" smtClean="0">
                          <a:solidFill>
                            <a:srgbClr val="000000"/>
                          </a:solidFill>
                          <a:latin typeface="Calibri" panose="020F0502020204030204" pitchFamily="34" charset="0"/>
                        </a:rPr>
                        <a:t>só será possível entre empregados contemporâneos no cargo ou na função, ficando vedada a indicação de paradigmas remotos</a:t>
                      </a:r>
                      <a:r>
                        <a:rPr lang="pt-BR" sz="2200" b="0" i="0" u="none" strike="noStrike" baseline="0" dirty="0" smtClean="0">
                          <a:solidFill>
                            <a:srgbClr val="000000"/>
                          </a:solidFill>
                          <a:latin typeface="Calibri" panose="020F0502020204030204" pitchFamily="34" charset="0"/>
                        </a:rPr>
                        <a:t>, ainda que o paradigma contemporâneo tenha obtido a vantagem em ação judicial própria.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64710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04922377"/>
              </p:ext>
            </p:extLst>
          </p:nvPr>
        </p:nvGraphicFramePr>
        <p:xfrm>
          <a:off x="107504" y="1315242"/>
          <a:ext cx="8928991" cy="50292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EQUIPARAÇÃO SALARIAL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algn="just" rtl="0">
                        <a:lnSpc>
                          <a:spcPct val="100000"/>
                        </a:lnSpc>
                      </a:pPr>
                      <a:r>
                        <a:rPr lang="pt-BR" sz="2200" b="0" dirty="0" smtClean="0">
                          <a:effectLst/>
                          <a:latin typeface="Calibri" panose="020F0502020204030204" pitchFamily="34" charset="0"/>
                        </a:rPr>
                        <a:t>§ 6º No caso de comprovada discriminação por motivo de sexo ou etnia, o juízo determinará, além do pagamento das diferenças salariais devidas, multa, em favor do empregado discriminado, no valor de 50% (cinquenta por cento) do limite máximo dos benefícios do Regime Geral de Previdência Social.</a:t>
                      </a:r>
                      <a:r>
                        <a:rPr lang="pt-BR" sz="2400" b="0" dirty="0" smtClean="0">
                          <a:effectLst/>
                          <a:latin typeface="Calibri, Calibri, sans-serif"/>
                        </a:rPr>
                        <a:t> </a:t>
                      </a:r>
                      <a:r>
                        <a:rPr lang="pt-BR" sz="2400" dirty="0" smtClean="0">
                          <a:effectLst/>
                        </a:rPr>
                        <a:t/>
                      </a:r>
                      <a:br>
                        <a:rPr lang="pt-BR" sz="2400" dirty="0" smtClean="0">
                          <a:effectLst/>
                        </a:rPr>
                      </a:br>
                      <a:endParaRPr lang="pt-BR" sz="2400" dirty="0" smtClean="0">
                        <a:effectLst/>
                      </a:endParaRPr>
                    </a:p>
                    <a:p>
                      <a:pPr algn="just"/>
                      <a:r>
                        <a:rPr lang="pt-BR" sz="2200" b="0" i="0" u="none" strike="noStrike" baseline="0" dirty="0" smtClean="0">
                          <a:solidFill>
                            <a:srgbClr val="000000"/>
                          </a:solidFill>
                          <a:latin typeface="Calibri" panose="020F0502020204030204" pitchFamily="34" charset="0"/>
                        </a:rPr>
                        <a:t>	</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743454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370511837"/>
              </p:ext>
            </p:extLst>
          </p:nvPr>
        </p:nvGraphicFramePr>
        <p:xfrm>
          <a:off x="107504" y="1315242"/>
          <a:ext cx="8928991" cy="55473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ALTERAÇÃO CONTRATUAL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000" b="0" kern="1200" baseline="0" dirty="0" smtClean="0">
                          <a:solidFill>
                            <a:schemeClr val="dk1"/>
                          </a:solidFill>
                          <a:latin typeface="Calibri" pitchFamily="34" charset="0"/>
                          <a:ea typeface="+mn-ea"/>
                          <a:cs typeface="Calibri" pitchFamily="34" charset="0"/>
                        </a:rPr>
                        <a:t>Art. 468 - Nos contratos individuais de trabalho só é lícita a alteração das respectivas condições por mútuo consentimento, e ainda assim desde que não resultem, direta ou indiretamente, prejuízos ao empregado, sob pena de nulidade da cláusula infringente desta garantia.</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000" kern="1200" baseline="0" dirty="0" smtClean="0">
                          <a:solidFill>
                            <a:srgbClr val="FF0000"/>
                          </a:solidFill>
                          <a:latin typeface="Calibri" pitchFamily="34" charset="0"/>
                          <a:ea typeface="+mn-ea"/>
                          <a:cs typeface="Calibri" pitchFamily="34" charset="0"/>
                        </a:rPr>
                        <a:t>Parágrafo único</a:t>
                      </a:r>
                      <a:r>
                        <a:rPr lang="pt-BR" sz="2000" kern="1200" baseline="0" dirty="0" smtClean="0">
                          <a:solidFill>
                            <a:schemeClr val="dk1"/>
                          </a:solidFill>
                          <a:latin typeface="Calibri" pitchFamily="34" charset="0"/>
                          <a:ea typeface="+mn-ea"/>
                          <a:cs typeface="Calibri" pitchFamily="34" charset="0"/>
                        </a:rPr>
                        <a:t> - Não se considera alteração unilateral a determinação do empregador para que o respectivo empregado reverta ao cargo efetivo, anteriormente ocupado, deixando o exercício de função de confiança. </a:t>
                      </a:r>
                      <a:endParaRPr lang="pt-BR" sz="1800" b="0" i="0" u="none" strike="noStrike" baseline="0" dirty="0" smtClean="0">
                        <a:solidFill>
                          <a:srgbClr val="000000"/>
                        </a:solidFill>
                        <a:latin typeface="Calibri" panose="020F0502020204030204" pitchFamily="34" charset="0"/>
                      </a:endParaRPr>
                    </a:p>
                  </a:txBody>
                  <a:tcPr/>
                </a:tc>
                <a:tc>
                  <a:txBody>
                    <a:bodyPr/>
                    <a:lstStyle/>
                    <a:p>
                      <a:pPr algn="just" rtl="0">
                        <a:lnSpc>
                          <a:spcPct val="100000"/>
                        </a:lnSpc>
                      </a:pPr>
                      <a:r>
                        <a:rPr lang="pt-BR" sz="2400" b="0" dirty="0" smtClean="0">
                          <a:effectLst/>
                          <a:latin typeface="Calibri, Calibri, sans-serif"/>
                        </a:rPr>
                        <a:t>Sem alterações</a:t>
                      </a:r>
                    </a:p>
                    <a:p>
                      <a:pPr algn="just" rtl="0">
                        <a:lnSpc>
                          <a:spcPct val="100000"/>
                        </a:lnSpc>
                      </a:pPr>
                      <a:r>
                        <a:rPr lang="pt-BR" sz="2400" b="0" dirty="0" smtClean="0">
                          <a:effectLst/>
                          <a:latin typeface="Calibri, Calibri, sans-serif"/>
                        </a:rPr>
                        <a:t> </a:t>
                      </a:r>
                      <a:r>
                        <a:rPr lang="pt-BR" sz="2400" dirty="0" smtClean="0">
                          <a:effectLst/>
                        </a:rPr>
                        <a:t/>
                      </a:r>
                      <a:br>
                        <a:rPr lang="pt-BR" sz="2400" dirty="0" smtClean="0">
                          <a:effectLst/>
                        </a:rPr>
                      </a:br>
                      <a:endParaRPr lang="pt-BR" sz="2400" dirty="0" smtClean="0">
                        <a:effectLst/>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baseline="0" dirty="0" smtClean="0">
                          <a:solidFill>
                            <a:srgbClr val="000000"/>
                          </a:solidFill>
                          <a:latin typeface="Calibri" panose="020F0502020204030204"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kern="1200" baseline="0" dirty="0" smtClean="0">
                        <a:solidFill>
                          <a:srgbClr val="000000"/>
                        </a:solidFill>
                        <a:latin typeface="Calibri" panose="020F0502020204030204"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kern="1200" baseline="0" dirty="0" smtClean="0">
                        <a:solidFill>
                          <a:srgbClr val="000000"/>
                        </a:solidFill>
                        <a:latin typeface="Calibri" panose="020F0502020204030204"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kern="1200" baseline="0" dirty="0" smtClean="0">
                        <a:solidFill>
                          <a:srgbClr val="000000"/>
                        </a:solidFill>
                        <a:latin typeface="Calibri" panose="020F0502020204030204" pitchFamily="34" charset="0"/>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kern="1200" baseline="0" dirty="0" smtClean="0">
                          <a:solidFill>
                            <a:srgbClr val="FF0000"/>
                          </a:solidFill>
                          <a:latin typeface="Calibri" panose="020F0502020204030204" pitchFamily="34" charset="0"/>
                          <a:ea typeface="+mn-ea"/>
                          <a:cs typeface="+mn-cs"/>
                        </a:rPr>
                        <a:t>§ 1º</a:t>
                      </a:r>
                      <a:r>
                        <a:rPr lang="pt-BR" sz="1800" kern="1200" baseline="0" dirty="0" smtClean="0">
                          <a:solidFill>
                            <a:schemeClr val="dk1"/>
                          </a:solidFill>
                          <a:latin typeface="+mn-lt"/>
                          <a:ea typeface="+mn-ea"/>
                          <a:cs typeface="+mn-cs"/>
                        </a:rPr>
                        <a:t> Não se considera alteração unilateral a determinação do empregador para que o respectivo empregado reverta ao cargo efetivo, anteriormente ocupado, deixando o exercício de função de confiança. 	</a:t>
                      </a:r>
                    </a:p>
                    <a:p>
                      <a:pPr algn="just"/>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310466329"/>
              </p:ext>
            </p:extLst>
          </p:nvPr>
        </p:nvGraphicFramePr>
        <p:xfrm>
          <a:off x="107504" y="1315242"/>
          <a:ext cx="8928991" cy="49682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ALTERAÇÃO CONTRATUAL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Calibri" pitchFamily="34" charset="0"/>
                          <a:ea typeface="+mn-ea"/>
                          <a:cs typeface="Calibri" pitchFamily="34" charset="0"/>
                        </a:rPr>
                        <a:t>	</a:t>
                      </a: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mn-lt"/>
                          <a:ea typeface="+mn-ea"/>
                          <a:cs typeface="+mn-cs"/>
                        </a:rPr>
                        <a:t>§ 2º A alteração de que trata o § 1º deste artigo, </a:t>
                      </a:r>
                      <a:r>
                        <a:rPr lang="pt-BR" sz="2200" b="1" kern="1200" baseline="0" dirty="0" smtClean="0">
                          <a:solidFill>
                            <a:schemeClr val="dk1"/>
                          </a:solidFill>
                          <a:latin typeface="+mn-lt"/>
                          <a:ea typeface="+mn-ea"/>
                          <a:cs typeface="+mn-cs"/>
                        </a:rPr>
                        <a:t>com ou sem justo motivo, não assegura ao empregado o direito à manutenção do pagamento da gratificação correspondente, que não será incorporada, independentemente do tempo de exercício da respectiva função.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1" kern="1200" baseline="0" dirty="0" smtClean="0">
                          <a:solidFill>
                            <a:schemeClr val="dk1"/>
                          </a:solidFill>
                          <a:latin typeface="+mn-lt"/>
                          <a:ea typeface="+mn-ea"/>
                          <a:cs typeface="+mn-cs"/>
                        </a:rPr>
                        <a:t>	</a:t>
                      </a:r>
                    </a:p>
                    <a:p>
                      <a:pPr algn="just" rtl="0">
                        <a:lnSpc>
                          <a:spcPct val="100000"/>
                        </a:lnSpc>
                      </a:pP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851307033"/>
              </p:ext>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Calibri" pitchFamily="34" charset="0"/>
                          <a:ea typeface="+mn-ea"/>
                          <a:cs typeface="Calibri" pitchFamily="34" charset="0"/>
                        </a:rPr>
                        <a:t>Art. 477 - É assegurado a todo empregado, não existindo prazo estipulado para a terminação do respectivo contrato, e quando não haja ele dado motivo para cessação das relações de trabalho, o direto de haver do empregador uma indenização, paga na base da maior remuneração que tenha percebido na mesma empresa.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kern="1200" baseline="0" dirty="0" smtClean="0">
                        <a:solidFill>
                          <a:schemeClr val="dk1"/>
                        </a:solidFill>
                        <a:latin typeface="Calibri" pitchFamily="34" charset="0"/>
                        <a:ea typeface="+mn-ea"/>
                        <a:cs typeface="Calibri" pitchFamily="34" charset="0"/>
                      </a:endParaRP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mn-lt"/>
                          <a:ea typeface="+mn-ea"/>
                          <a:cs typeface="+mn-cs"/>
                        </a:rPr>
                        <a:t>Art. 477. Na extinção do contrato de trabalho, o empregador deverá proceder à anotação na Carteira de Trabalho e Previdência Social, comunicar a dispensa aos órgãos competentes e realizar o pagamento das verbas rescisórias no prazo e na forma estabelecidos neste artigo.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1" kern="1200" baseline="0" dirty="0" smtClean="0">
                          <a:solidFill>
                            <a:schemeClr val="dk1"/>
                          </a:solidFill>
                          <a:latin typeface="+mn-lt"/>
                          <a:ea typeface="+mn-ea"/>
                          <a:cs typeface="+mn-cs"/>
                        </a:rPr>
                        <a:t>	</a:t>
                      </a:r>
                    </a:p>
                    <a:p>
                      <a:pPr algn="just" rtl="0">
                        <a:lnSpc>
                          <a:spcPct val="100000"/>
                        </a:lnSpc>
                      </a:pP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26046842"/>
              </p:ext>
            </p:extLst>
          </p:nvPr>
        </p:nvGraphicFramePr>
        <p:xfrm>
          <a:off x="107504" y="1315242"/>
          <a:ext cx="8928991" cy="49072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 contratual</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1º - O pedido de demissão ou recibo de quitação de rescisão, do contrato de trabalho, firmado por empregado com mais de 1 (um) ano de serviço, só será válido quando feito com a </a:t>
                      </a:r>
                      <a:r>
                        <a:rPr lang="pt-BR" sz="2200" u="sng" kern="1200" baseline="0" dirty="0" smtClean="0">
                          <a:solidFill>
                            <a:srgbClr val="FF0000"/>
                          </a:solidFill>
                          <a:latin typeface="Calibri" pitchFamily="34" charset="0"/>
                          <a:ea typeface="+mn-ea"/>
                          <a:cs typeface="Calibri" pitchFamily="34" charset="0"/>
                        </a:rPr>
                        <a:t>assistência</a:t>
                      </a:r>
                      <a:r>
                        <a:rPr lang="pt-BR" sz="2200" u="sng" kern="1200" baseline="0" dirty="0" smtClean="0">
                          <a:solidFill>
                            <a:schemeClr val="dk1"/>
                          </a:solidFill>
                          <a:latin typeface="Calibri" pitchFamily="34" charset="0"/>
                          <a:ea typeface="+mn-ea"/>
                          <a:cs typeface="Calibri" pitchFamily="34" charset="0"/>
                        </a:rPr>
                        <a:t> do respectivo Sindicato ou perante a autoridade do Ministério do Trabalho e Previdência Social.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kern="1200" baseline="0" dirty="0" smtClean="0">
                        <a:solidFill>
                          <a:schemeClr val="dk1"/>
                        </a:solidFill>
                        <a:latin typeface="Calibri" pitchFamily="34" charset="0"/>
                        <a:ea typeface="+mn-ea"/>
                        <a:cs typeface="Calibri" pitchFamily="34" charset="0"/>
                      </a:endParaRP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rgbClr val="FF0000"/>
                          </a:solidFill>
                          <a:latin typeface="+mn-lt"/>
                          <a:ea typeface="+mn-ea"/>
                          <a:cs typeface="+mn-cs"/>
                        </a:rPr>
                        <a:t>REVOGADO.</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79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127311507"/>
              </p:ext>
            </p:extLst>
          </p:nvPr>
        </p:nvGraphicFramePr>
        <p:xfrm>
          <a:off x="107504" y="1315242"/>
          <a:ext cx="8928991" cy="49072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2º - O instrumento de rescisão ou recibo de quitação, qualquer que seja a causa ou forma de dissolução do contrato, deve ter especificada a natureza de cada parcela paga ao empregado e discriminado o seu valor, sendo válida a quitação, apenas, relativamente às mesmas parcelas. </a:t>
                      </a:r>
                      <a:r>
                        <a:rPr lang="pt-BR" sz="1800" kern="1200" baseline="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kern="1200" baseline="0" dirty="0" smtClean="0">
                        <a:solidFill>
                          <a:schemeClr val="dk1"/>
                        </a:solidFill>
                        <a:latin typeface="Calibri" pitchFamily="34" charset="0"/>
                        <a:ea typeface="+mn-ea"/>
                        <a:cs typeface="Calibri" pitchFamily="34" charset="0"/>
                      </a:endParaRP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kern="1200" baseline="0" dirty="0" smtClean="0">
                          <a:solidFill>
                            <a:schemeClr val="dk1"/>
                          </a:solidFill>
                          <a:latin typeface="+mn-lt"/>
                          <a:ea typeface="+mn-ea"/>
                          <a:cs typeface="+mn-cs"/>
                        </a:rPr>
                        <a:t>SEM ALTERAÇÕES.</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57158" y="500042"/>
            <a:ext cx="7143800" cy="1143008"/>
          </a:xfrm>
        </p:spPr>
        <p:txBody>
          <a:bodyPr>
            <a:noAutofit/>
          </a:bodyPr>
          <a:lstStyle/>
          <a:p>
            <a:r>
              <a:rPr kumimoji="0" lang="pt-BR" sz="3200" u="none" strike="noStrike" kern="0" cap="all" spc="0" normalizeH="0" baseline="0" noProof="0" dirty="0" smtClean="0">
                <a:ln>
                  <a:noFill/>
                </a:ln>
                <a:solidFill>
                  <a:srgbClr val="003366"/>
                </a:solidFill>
                <a:effectLst/>
                <a:uLnTx/>
                <a:uFillTx/>
                <a:latin typeface="Arial"/>
                <a:ea typeface="Calibri"/>
                <a:cs typeface="Times New Roman"/>
              </a:rPr>
              <a:t/>
            </a:r>
            <a:br>
              <a:rPr kumimoji="0" lang="pt-BR" sz="3200" u="none" strike="noStrike" kern="0" cap="all" spc="0" normalizeH="0" baseline="0" noProof="0" dirty="0" smtClean="0">
                <a:ln>
                  <a:noFill/>
                </a:ln>
                <a:solidFill>
                  <a:srgbClr val="003366"/>
                </a:solidFill>
                <a:effectLst/>
                <a:uLnTx/>
                <a:uFillTx/>
                <a:latin typeface="Arial"/>
                <a:ea typeface="Calibri"/>
                <a:cs typeface="Times New Roman"/>
              </a:rPr>
            </a:br>
            <a:r>
              <a:rPr lang="pt-BR" sz="3200" dirty="0" smtClean="0"/>
              <a:t>  </a:t>
            </a:r>
            <a:br>
              <a:rPr lang="pt-BR" sz="3200" dirty="0" smtClean="0"/>
            </a:br>
            <a:endParaRPr lang="pt-BR" sz="32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8</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214282" y="642918"/>
            <a:ext cx="7358114" cy="954107"/>
          </a:xfrm>
          <a:prstGeom prst="rect">
            <a:avLst/>
          </a:prstGeom>
        </p:spPr>
        <p:txBody>
          <a:bodyPr wrap="square">
            <a:spAutoFit/>
          </a:bodyPr>
          <a:lstStyle/>
          <a:p>
            <a:pPr algn="just"/>
            <a:r>
              <a:rPr lang="pt-BR" sz="2800" u="sng" dirty="0" smtClean="0"/>
              <a:t>INVESTIDURA</a:t>
            </a:r>
            <a:r>
              <a:rPr lang="pt-BR" sz="2800" dirty="0" smtClean="0"/>
              <a:t> – Art. 37, II CF – Cargo ou emprego  </a:t>
            </a:r>
            <a:r>
              <a:rPr lang="pt-BR" sz="2800" b="1" dirty="0" smtClean="0"/>
              <a:t>Regra</a:t>
            </a:r>
            <a:r>
              <a:rPr lang="pt-BR" sz="2800" dirty="0" smtClean="0"/>
              <a:t> = Concurso público.</a:t>
            </a:r>
            <a:endParaRPr lang="pt-BR" sz="2800" dirty="0"/>
          </a:p>
        </p:txBody>
      </p:sp>
      <p:sp>
        <p:nvSpPr>
          <p:cNvPr id="11" name="Retângulo 10"/>
          <p:cNvSpPr/>
          <p:nvPr/>
        </p:nvSpPr>
        <p:spPr>
          <a:xfrm>
            <a:off x="357158" y="1643051"/>
            <a:ext cx="8572560" cy="4893647"/>
          </a:xfrm>
          <a:prstGeom prst="rect">
            <a:avLst/>
          </a:prstGeom>
        </p:spPr>
        <p:txBody>
          <a:bodyPr wrap="square">
            <a:spAutoFit/>
          </a:bodyPr>
          <a:lstStyle/>
          <a:p>
            <a:pPr algn="just"/>
            <a:r>
              <a:rPr lang="pt-BR" sz="2600" u="sng" dirty="0" smtClean="0"/>
              <a:t>CF/88 – Texto Original (5/10/1998)</a:t>
            </a:r>
            <a:endParaRPr lang="pt-BR" sz="2600" dirty="0" smtClean="0"/>
          </a:p>
          <a:p>
            <a:pPr algn="just"/>
            <a:r>
              <a:rPr lang="pt-BR" sz="2600" dirty="0" smtClean="0"/>
              <a:t>“Art. 39. A União, os Estados, o Distrito Federal e os Municípios instituirão, no âmbito de sua competência, </a:t>
            </a:r>
            <a:r>
              <a:rPr lang="pt-BR" sz="2600" b="1" dirty="0" smtClean="0"/>
              <a:t>regime jurídico único</a:t>
            </a:r>
            <a:r>
              <a:rPr lang="pt-BR" sz="2600" dirty="0" smtClean="0"/>
              <a:t> e planos de carreira para os servidores da administração pública direta, das autarquias e das fundações públicas.”</a:t>
            </a:r>
          </a:p>
          <a:p>
            <a:pPr algn="just"/>
            <a:r>
              <a:rPr lang="pt-BR" sz="2600" dirty="0" smtClean="0"/>
              <a:t> </a:t>
            </a:r>
          </a:p>
          <a:p>
            <a:pPr algn="just"/>
            <a:r>
              <a:rPr lang="pt-BR" sz="2600" u="sng" dirty="0" smtClean="0"/>
              <a:t>CF/88 – Texto da EC 19/1998 (4/6/1998)</a:t>
            </a:r>
            <a:endParaRPr lang="pt-BR" sz="2600" dirty="0" smtClean="0"/>
          </a:p>
          <a:p>
            <a:pPr algn="just"/>
            <a:r>
              <a:rPr lang="pt-BR" sz="2600" dirty="0" smtClean="0"/>
              <a:t>“Art. 39. A União, os Estados, o Distrito Federal e os Municípios instituirão conselho de política de administração e remuneração de pessoal, integrado por servidores designados pelos respectivos Poderes.”  </a:t>
            </a:r>
            <a:endParaRPr lang="pt-BR" sz="2800" dirty="0"/>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73177897"/>
              </p:ext>
            </p:extLst>
          </p:nvPr>
        </p:nvGraphicFramePr>
        <p:xfrm>
          <a:off x="107504" y="1315242"/>
          <a:ext cx="8928991" cy="457200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§3º - Quando não existir na localidade nenhum dos órgãos previstos neste artigo, </a:t>
                      </a:r>
                      <a:r>
                        <a:rPr lang="pt-BR" sz="2200" u="sng" kern="1200" baseline="0" dirty="0" smtClean="0">
                          <a:solidFill>
                            <a:schemeClr val="dk1"/>
                          </a:solidFill>
                          <a:latin typeface="Calibri" pitchFamily="34" charset="0"/>
                          <a:ea typeface="+mn-ea"/>
                          <a:cs typeface="Calibri" pitchFamily="34" charset="0"/>
                        </a:rPr>
                        <a:t>a assistência será prestada</a:t>
                      </a:r>
                      <a:r>
                        <a:rPr lang="pt-BR" sz="2200" kern="1200" baseline="0" dirty="0" smtClean="0">
                          <a:solidFill>
                            <a:schemeClr val="dk1"/>
                          </a:solidFill>
                          <a:latin typeface="Calibri" pitchFamily="34" charset="0"/>
                          <a:ea typeface="+mn-ea"/>
                          <a:cs typeface="Calibri" pitchFamily="34" charset="0"/>
                        </a:rPr>
                        <a:t> pelo Represente do Ministério Público ou, onde houver, pelo Defensor Público e, na falta ou impedimento deste, pelo Juiz de Paz.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kern="1200" baseline="0" dirty="0" smtClean="0">
                        <a:solidFill>
                          <a:schemeClr val="dk1"/>
                        </a:solidFill>
                        <a:latin typeface="Calibri" pitchFamily="34" charset="0"/>
                        <a:ea typeface="+mn-ea"/>
                        <a:cs typeface="Calibri" pitchFamily="34" charset="0"/>
                      </a:endParaRP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kern="1200" baseline="0" dirty="0" smtClean="0">
                          <a:solidFill>
                            <a:srgbClr val="FF0000"/>
                          </a:solidFill>
                          <a:latin typeface="+mn-lt"/>
                          <a:ea typeface="+mn-ea"/>
                          <a:cs typeface="+mn-cs"/>
                        </a:rPr>
                        <a:t>REVOGADO.</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793568047"/>
              </p:ext>
            </p:extLst>
          </p:nvPr>
        </p:nvGraphicFramePr>
        <p:xfrm>
          <a:off x="107504" y="1315242"/>
          <a:ext cx="8928991" cy="496824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Novas regras de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kern="1200" baseline="0" dirty="0" smtClean="0">
                        <a:solidFill>
                          <a:schemeClr val="dk1"/>
                        </a:solidFill>
                        <a:latin typeface="Calibri" pitchFamily="34" charset="0"/>
                        <a:ea typeface="+mn-ea"/>
                        <a:cs typeface="Calibri"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4º - O pagamento a que fizer jus o empregado será efetuado </a:t>
                      </a:r>
                      <a:r>
                        <a:rPr lang="pt-BR" sz="2200" u="sng" kern="1200" baseline="0" dirty="0" smtClean="0">
                          <a:solidFill>
                            <a:schemeClr val="dk1"/>
                          </a:solidFill>
                          <a:latin typeface="Calibri" pitchFamily="34" charset="0"/>
                          <a:ea typeface="+mn-ea"/>
                          <a:cs typeface="Calibri" pitchFamily="34" charset="0"/>
                        </a:rPr>
                        <a:t>no ato da homologação da rescisão do contrato de trabalho, em dinheiro ou em cheque visado</a:t>
                      </a:r>
                      <a:r>
                        <a:rPr lang="pt-BR" sz="2200" kern="1200" baseline="0" dirty="0" smtClean="0">
                          <a:solidFill>
                            <a:schemeClr val="dk1"/>
                          </a:solidFill>
                          <a:latin typeface="Calibri" pitchFamily="34" charset="0"/>
                          <a:ea typeface="+mn-ea"/>
                          <a:cs typeface="Calibri" pitchFamily="34" charset="0"/>
                        </a:rPr>
                        <a:t>, conforme acordem as partes, salvo se o empregado for </a:t>
                      </a:r>
                      <a:r>
                        <a:rPr lang="pt-BR" sz="2200" kern="1200" baseline="0" dirty="0" smtClean="0">
                          <a:solidFill>
                            <a:srgbClr val="FF0000"/>
                          </a:solidFill>
                          <a:latin typeface="Calibri" pitchFamily="34" charset="0"/>
                          <a:ea typeface="+mn-ea"/>
                          <a:cs typeface="Calibri" pitchFamily="34" charset="0"/>
                        </a:rPr>
                        <a:t>analfabeto</a:t>
                      </a:r>
                      <a:r>
                        <a:rPr lang="pt-BR" sz="2200" kern="1200" baseline="0" dirty="0" smtClean="0">
                          <a:solidFill>
                            <a:schemeClr val="dk1"/>
                          </a:solidFill>
                          <a:latin typeface="Calibri" pitchFamily="34" charset="0"/>
                          <a:ea typeface="+mn-ea"/>
                          <a:cs typeface="Calibri" pitchFamily="34" charset="0"/>
                        </a:rPr>
                        <a:t>, quando o pagamento </a:t>
                      </a:r>
                      <a:r>
                        <a:rPr lang="pt-BR" sz="2200" u="sng" kern="1200" baseline="0" dirty="0" smtClean="0">
                          <a:solidFill>
                            <a:schemeClr val="dk1"/>
                          </a:solidFill>
                          <a:latin typeface="Calibri" pitchFamily="34" charset="0"/>
                          <a:ea typeface="+mn-ea"/>
                          <a:cs typeface="Calibri" pitchFamily="34" charset="0"/>
                        </a:rPr>
                        <a:t>somente poderá ser feito em dinheiro.</a:t>
                      </a:r>
                      <a:r>
                        <a:rPr lang="pt-BR" sz="2200" kern="1200" baseline="0" dirty="0" smtClean="0">
                          <a:solidFill>
                            <a:schemeClr val="dk1"/>
                          </a:solidFill>
                          <a:latin typeface="Calibri" pitchFamily="34" charset="0"/>
                          <a:ea typeface="+mn-ea"/>
                          <a:cs typeface="Calibri" pitchFamily="34" charset="0"/>
                        </a:rPr>
                        <a:t> </a:t>
                      </a:r>
                      <a:endParaRPr lang="pt-BR" sz="2200" b="0" kern="1200" baseline="0" dirty="0" smtClean="0">
                        <a:solidFill>
                          <a:schemeClr val="dk1"/>
                        </a:solidFill>
                        <a:latin typeface="Calibri" pitchFamily="34" charset="0"/>
                        <a:ea typeface="+mn-ea"/>
                        <a:cs typeface="Calibri" pitchFamily="34" charset="0"/>
                      </a:endParaRPr>
                    </a:p>
                    <a:p>
                      <a:pPr algn="just"/>
                      <a:r>
                        <a:rPr lang="pt-BR" sz="1800" b="0" i="0" u="none" strike="noStrike" baseline="0" dirty="0" smtClean="0">
                          <a:solidFill>
                            <a:srgbClr val="000000"/>
                          </a:solidFill>
                          <a:latin typeface="Calibri" panose="020F0502020204030204" pitchFamily="34" charset="0"/>
                        </a:rPr>
                        <a:t>	</a:t>
                      </a:r>
                    </a:p>
                  </a:txBody>
                  <a:tcPr/>
                </a:tc>
                <a:tc>
                  <a:txBody>
                    <a:bodyPr/>
                    <a:lstStyle/>
                    <a:p>
                      <a:r>
                        <a:rPr lang="pt-BR" sz="2200" kern="1200" baseline="0" dirty="0" smtClean="0">
                          <a:solidFill>
                            <a:schemeClr val="dk1"/>
                          </a:solidFill>
                          <a:latin typeface="Calibri" pitchFamily="34" charset="0"/>
                          <a:ea typeface="+mn-ea"/>
                          <a:cs typeface="Calibri" pitchFamily="34" charset="0"/>
                        </a:rPr>
                        <a:t>Art. 477 (...)</a:t>
                      </a:r>
                    </a:p>
                    <a:p>
                      <a:endParaRPr lang="pt-BR" sz="2200" kern="1200" baseline="0" dirty="0" smtClean="0">
                        <a:solidFill>
                          <a:schemeClr val="dk1"/>
                        </a:solidFill>
                        <a:latin typeface="Calibri" pitchFamily="34" charset="0"/>
                        <a:ea typeface="+mn-ea"/>
                        <a:cs typeface="Calibri" pitchFamily="34" charset="0"/>
                      </a:endParaRPr>
                    </a:p>
                    <a:p>
                      <a:r>
                        <a:rPr lang="pt-BR" sz="2200" kern="1200" baseline="0" dirty="0" smtClean="0">
                          <a:solidFill>
                            <a:schemeClr val="dk1"/>
                          </a:solidFill>
                          <a:latin typeface="Calibri" pitchFamily="34" charset="0"/>
                          <a:ea typeface="+mn-ea"/>
                          <a:cs typeface="Calibri" pitchFamily="34" charset="0"/>
                        </a:rPr>
                        <a:t>§ 4º O pagamento a que fizer jus o empregado será efetuado: </a:t>
                      </a:r>
                    </a:p>
                    <a:p>
                      <a:endParaRPr lang="pt-BR" sz="2200" kern="1200" baseline="0" dirty="0" smtClean="0">
                        <a:solidFill>
                          <a:schemeClr val="dk1"/>
                        </a:solidFill>
                        <a:latin typeface="Calibri" pitchFamily="34" charset="0"/>
                        <a:ea typeface="+mn-ea"/>
                        <a:cs typeface="Calibri" pitchFamily="34" charset="0"/>
                      </a:endParaRPr>
                    </a:p>
                    <a:p>
                      <a:r>
                        <a:rPr lang="pt-BR" sz="2200" kern="1200" baseline="0" dirty="0" smtClean="0">
                          <a:solidFill>
                            <a:schemeClr val="dk1"/>
                          </a:solidFill>
                          <a:latin typeface="Calibri" pitchFamily="34" charset="0"/>
                          <a:ea typeface="+mn-ea"/>
                          <a:cs typeface="Calibri" pitchFamily="34" charset="0"/>
                        </a:rPr>
                        <a:t>I - em dinheiro, </a:t>
                      </a:r>
                      <a:r>
                        <a:rPr lang="pt-BR" sz="2200" u="sng" kern="1200" baseline="0" dirty="0" smtClean="0">
                          <a:solidFill>
                            <a:schemeClr val="dk1"/>
                          </a:solidFill>
                          <a:latin typeface="Calibri" pitchFamily="34" charset="0"/>
                          <a:ea typeface="+mn-ea"/>
                          <a:cs typeface="Calibri" pitchFamily="34" charset="0"/>
                        </a:rPr>
                        <a:t>depósito bancário</a:t>
                      </a:r>
                      <a:r>
                        <a:rPr lang="pt-BR" sz="2200" kern="1200" baseline="0" dirty="0" smtClean="0">
                          <a:solidFill>
                            <a:schemeClr val="dk1"/>
                          </a:solidFill>
                          <a:latin typeface="Calibri" pitchFamily="34" charset="0"/>
                          <a:ea typeface="+mn-ea"/>
                          <a:cs typeface="Calibri" pitchFamily="34" charset="0"/>
                        </a:rPr>
                        <a:t> ou cheque visado, conforme acordem as partes; ou 	</a:t>
                      </a:r>
                    </a:p>
                    <a:p>
                      <a:endParaRPr lang="pt-BR" sz="2200" kern="1200" baseline="0" dirty="0" smtClean="0">
                        <a:solidFill>
                          <a:schemeClr val="dk1"/>
                        </a:solidFill>
                        <a:latin typeface="Calibri" pitchFamily="34" charset="0"/>
                        <a:ea typeface="+mn-ea"/>
                        <a:cs typeface="Calibri"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II - em dinheiro ou </a:t>
                      </a:r>
                      <a:r>
                        <a:rPr lang="pt-BR" sz="2200" u="sng" kern="1200" baseline="0" dirty="0" smtClean="0">
                          <a:solidFill>
                            <a:schemeClr val="dk1"/>
                          </a:solidFill>
                          <a:latin typeface="Calibri" pitchFamily="34" charset="0"/>
                          <a:ea typeface="+mn-ea"/>
                          <a:cs typeface="Calibri" pitchFamily="34" charset="0"/>
                        </a:rPr>
                        <a:t>depósito bancário</a:t>
                      </a:r>
                      <a:r>
                        <a:rPr lang="pt-BR" sz="2200" kern="1200" baseline="0" dirty="0" smtClean="0">
                          <a:solidFill>
                            <a:schemeClr val="dk1"/>
                          </a:solidFill>
                          <a:latin typeface="Calibri" pitchFamily="34" charset="0"/>
                          <a:ea typeface="+mn-ea"/>
                          <a:cs typeface="Calibri" pitchFamily="34" charset="0"/>
                        </a:rPr>
                        <a:t> quando o empregado for </a:t>
                      </a:r>
                      <a:r>
                        <a:rPr lang="pt-BR" sz="2200" kern="1200" baseline="0" dirty="0" smtClean="0">
                          <a:solidFill>
                            <a:srgbClr val="FF0000"/>
                          </a:solidFill>
                          <a:latin typeface="Calibri" pitchFamily="34" charset="0"/>
                          <a:ea typeface="+mn-ea"/>
                          <a:cs typeface="Calibri" pitchFamily="34" charset="0"/>
                        </a:rPr>
                        <a:t>analfabeto</a:t>
                      </a:r>
                      <a:r>
                        <a:rPr lang="pt-BR" sz="2200" kern="1200" baseline="0" dirty="0" smtClean="0">
                          <a:solidFill>
                            <a:schemeClr val="dk1"/>
                          </a:solidFill>
                          <a:latin typeface="Calibri" pitchFamily="34" charset="0"/>
                          <a:ea typeface="+mn-ea"/>
                          <a:cs typeface="Calibri" pitchFamily="34" charset="0"/>
                        </a:rPr>
                        <a:t>.</a:t>
                      </a:r>
                      <a:endParaRPr lang="pt-BR" sz="2200" b="0" i="0" u="none" strike="noStrike" baseline="0" dirty="0" smtClean="0">
                        <a:solidFill>
                          <a:srgbClr val="00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62419852"/>
              </p:ext>
            </p:extLst>
          </p:nvPr>
        </p:nvGraphicFramePr>
        <p:xfrm>
          <a:off x="107504" y="1315242"/>
          <a:ext cx="8928991" cy="323088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5º - Qualquer compensação no pagamento de que trata o parágrafo anterior não poderá exceder o equivalente a um mês de remuneração do empregado. 	</a:t>
                      </a:r>
                    </a:p>
                    <a:p>
                      <a:pPr algn="just"/>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baseline="0" dirty="0" smtClean="0">
                          <a:solidFill>
                            <a:srgbClr val="000000"/>
                          </a:solidFill>
                          <a:latin typeface="Calibri" panose="020F0502020204030204" pitchFamily="34" charset="0"/>
                        </a:rPr>
                        <a:t>SEM ALTERAÇÕES.</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359710507"/>
              </p:ext>
            </p:extLst>
          </p:nvPr>
        </p:nvGraphicFramePr>
        <p:xfrm>
          <a:off x="107504" y="1315242"/>
          <a:ext cx="8928991" cy="530352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6º - </a:t>
                      </a:r>
                      <a:r>
                        <a:rPr lang="pt-BR" sz="2200" u="sng" kern="1200" baseline="0" dirty="0" smtClean="0">
                          <a:solidFill>
                            <a:schemeClr val="dk1"/>
                          </a:solidFill>
                          <a:latin typeface="Calibri" pitchFamily="34" charset="0"/>
                          <a:ea typeface="+mn-ea"/>
                          <a:cs typeface="Calibri" pitchFamily="34" charset="0"/>
                        </a:rPr>
                        <a:t>O pagamento das parcelas</a:t>
                      </a:r>
                      <a:r>
                        <a:rPr lang="pt-BR" sz="2200" kern="1200" baseline="0" dirty="0" smtClean="0">
                          <a:solidFill>
                            <a:schemeClr val="dk1"/>
                          </a:solidFill>
                          <a:latin typeface="Calibri" pitchFamily="34" charset="0"/>
                          <a:ea typeface="+mn-ea"/>
                          <a:cs typeface="Calibri" pitchFamily="34" charset="0"/>
                        </a:rPr>
                        <a:t> constantes do instrumento de rescisão ou recibo de quitação deverá ser efetuado </a:t>
                      </a:r>
                      <a:r>
                        <a:rPr lang="pt-BR" sz="2200" u="sng" kern="1200" baseline="0" dirty="0" smtClean="0">
                          <a:solidFill>
                            <a:schemeClr val="dk1"/>
                          </a:solidFill>
                          <a:latin typeface="Calibri" pitchFamily="34" charset="0"/>
                          <a:ea typeface="+mn-ea"/>
                          <a:cs typeface="Calibri" pitchFamily="34" charset="0"/>
                        </a:rPr>
                        <a:t>nos seguintes prazos</a:t>
                      </a:r>
                      <a:r>
                        <a:rPr lang="pt-BR" sz="2200" kern="1200" baseline="0" dirty="0" smtClean="0">
                          <a:solidFill>
                            <a:schemeClr val="dk1"/>
                          </a:solidFill>
                          <a:latin typeface="Calibri" pitchFamily="34" charset="0"/>
                          <a:ea typeface="+mn-ea"/>
                          <a:cs typeface="Calibri" pitchFamily="34" charset="0"/>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kern="1200" baseline="0" dirty="0" smtClean="0">
                        <a:solidFill>
                          <a:schemeClr val="dk1"/>
                        </a:solidFill>
                        <a:latin typeface="Calibri" pitchFamily="34" charset="0"/>
                        <a:ea typeface="+mn-ea"/>
                        <a:cs typeface="Calibri"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rgbClr val="FF0000"/>
                          </a:solidFill>
                          <a:latin typeface="Calibri" pitchFamily="34" charset="0"/>
                          <a:ea typeface="+mn-ea"/>
                          <a:cs typeface="Calibri" pitchFamily="34" charset="0"/>
                        </a:rPr>
                        <a:t>a)</a:t>
                      </a:r>
                      <a:r>
                        <a:rPr lang="pt-BR" sz="2200" kern="1200" baseline="0" dirty="0" smtClean="0">
                          <a:solidFill>
                            <a:schemeClr val="dk1"/>
                          </a:solidFill>
                          <a:latin typeface="Calibri" pitchFamily="34" charset="0"/>
                          <a:ea typeface="+mn-ea"/>
                          <a:cs typeface="Calibri" pitchFamily="34" charset="0"/>
                        </a:rPr>
                        <a:t> até o primeiro dia útil imediato ao término do contrato; ou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rgbClr val="FF0000"/>
                          </a:solidFill>
                          <a:latin typeface="Calibri" pitchFamily="34" charset="0"/>
                          <a:ea typeface="+mn-ea"/>
                          <a:cs typeface="Calibri" pitchFamily="34" charset="0"/>
                        </a:rPr>
                        <a:t>b)</a:t>
                      </a:r>
                      <a:r>
                        <a:rPr lang="pt-BR" sz="2200" kern="1200" baseline="0" dirty="0" smtClean="0">
                          <a:solidFill>
                            <a:schemeClr val="dk1"/>
                          </a:solidFill>
                          <a:latin typeface="Calibri" pitchFamily="34" charset="0"/>
                          <a:ea typeface="+mn-ea"/>
                          <a:cs typeface="Calibri" pitchFamily="34" charset="0"/>
                        </a:rPr>
                        <a:t> até o décimo dia, contado da data da notificação da demissão, quando da ausência do aviso prévio, indenização do mesmo ou dispensa de seu cumprimento.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6º </a:t>
                      </a:r>
                      <a:r>
                        <a:rPr lang="pt-BR" sz="2200" u="sng" kern="1200" baseline="0" dirty="0" smtClean="0">
                          <a:solidFill>
                            <a:schemeClr val="dk1"/>
                          </a:solidFill>
                          <a:latin typeface="Calibri" pitchFamily="34" charset="0"/>
                          <a:ea typeface="+mn-ea"/>
                          <a:cs typeface="Calibri" pitchFamily="34" charset="0"/>
                        </a:rPr>
                        <a:t>A entrega</a:t>
                      </a:r>
                      <a:r>
                        <a:rPr lang="pt-BR" sz="2200" kern="1200" baseline="0" dirty="0" smtClean="0">
                          <a:solidFill>
                            <a:schemeClr val="dk1"/>
                          </a:solidFill>
                          <a:latin typeface="Calibri" pitchFamily="34" charset="0"/>
                          <a:ea typeface="+mn-ea"/>
                          <a:cs typeface="Calibri" pitchFamily="34" charset="0"/>
                        </a:rPr>
                        <a:t> ao empregado de </a:t>
                      </a:r>
                      <a:r>
                        <a:rPr lang="pt-BR" sz="2200" u="sng" kern="1200" baseline="0" dirty="0" smtClean="0">
                          <a:solidFill>
                            <a:schemeClr val="dk1"/>
                          </a:solidFill>
                          <a:latin typeface="Calibri" pitchFamily="34" charset="0"/>
                          <a:ea typeface="+mn-ea"/>
                          <a:cs typeface="Calibri" pitchFamily="34" charset="0"/>
                        </a:rPr>
                        <a:t>documentos que comprovem a comunicação da extinção contratual aos órgãos competentes bem como o pagamento dos valores</a:t>
                      </a:r>
                      <a:r>
                        <a:rPr lang="pt-BR" sz="2200" kern="1200" baseline="0" dirty="0" smtClean="0">
                          <a:solidFill>
                            <a:schemeClr val="dk1"/>
                          </a:solidFill>
                          <a:latin typeface="Calibri" pitchFamily="34" charset="0"/>
                          <a:ea typeface="+mn-ea"/>
                          <a:cs typeface="Calibri" pitchFamily="34" charset="0"/>
                        </a:rPr>
                        <a:t> constantes do instrumento de rescisão ou recibo de quitação deverão ser efetuados </a:t>
                      </a:r>
                      <a:r>
                        <a:rPr lang="pt-BR" sz="2200" u="sng" kern="1200" baseline="0" dirty="0" smtClean="0">
                          <a:solidFill>
                            <a:schemeClr val="dk1"/>
                          </a:solidFill>
                          <a:latin typeface="Calibri" pitchFamily="34" charset="0"/>
                          <a:ea typeface="+mn-ea"/>
                          <a:cs typeface="Calibri" pitchFamily="34" charset="0"/>
                        </a:rPr>
                        <a:t>até dez dias</a:t>
                      </a:r>
                      <a:r>
                        <a:rPr lang="pt-BR" sz="2200" kern="1200" baseline="0" dirty="0" smtClean="0">
                          <a:solidFill>
                            <a:schemeClr val="dk1"/>
                          </a:solidFill>
                          <a:latin typeface="Calibri" pitchFamily="34" charset="0"/>
                          <a:ea typeface="+mn-ea"/>
                          <a:cs typeface="Calibri" pitchFamily="34" charset="0"/>
                        </a:rPr>
                        <a:t> contados a </a:t>
                      </a:r>
                      <a:r>
                        <a:rPr lang="pt-BR" sz="2200" u="sng" kern="1200" baseline="0" dirty="0" smtClean="0">
                          <a:solidFill>
                            <a:schemeClr val="dk1"/>
                          </a:solidFill>
                          <a:latin typeface="Calibri" pitchFamily="34" charset="0"/>
                          <a:ea typeface="+mn-ea"/>
                          <a:cs typeface="Calibri" pitchFamily="34" charset="0"/>
                        </a:rPr>
                        <a:t>partir do término do contrato</a:t>
                      </a:r>
                      <a:r>
                        <a:rPr lang="pt-BR" sz="2200" kern="1200" baseline="0" dirty="0" smtClean="0">
                          <a:solidFill>
                            <a:schemeClr val="dk1"/>
                          </a:solidFill>
                          <a:latin typeface="Calibri" pitchFamily="34" charset="0"/>
                          <a:ea typeface="+mn-ea"/>
                          <a:cs typeface="Calibri" pitchFamily="34" charset="0"/>
                        </a:rPr>
                        <a:t>. </a:t>
                      </a:r>
                      <a:r>
                        <a:rPr lang="pt-BR" sz="1800" kern="1200" baseline="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baseline="0" dirty="0" smtClean="0">
                        <a:solidFill>
                          <a:srgbClr val="000000"/>
                        </a:solidFill>
                        <a:latin typeface="Calibri" panose="020F0502020204030204"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baseline="0" dirty="0" smtClean="0">
                          <a:solidFill>
                            <a:srgbClr val="FF0000"/>
                          </a:solidFill>
                          <a:latin typeface="Calibri" panose="020F0502020204030204" pitchFamily="34" charset="0"/>
                        </a:rPr>
                        <a:t>Alíneas “a” e ‘b”  REVOGADAS</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379346488"/>
              </p:ext>
            </p:extLst>
          </p:nvPr>
        </p:nvGraphicFramePr>
        <p:xfrm>
          <a:off x="107504" y="1315242"/>
          <a:ext cx="8928991" cy="2956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Assistência na rescisão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7º - O ato da assistência na rescisão contratual (§§ 1º e 2º) será sem ônus para o trabalhador e empregador.</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i="0" u="none" strike="noStrike" baseline="0" dirty="0" smtClean="0">
                          <a:solidFill>
                            <a:srgbClr val="FF0000"/>
                          </a:solidFill>
                          <a:latin typeface="Calibri" panose="020F0502020204030204" pitchFamily="34" charset="0"/>
                        </a:rPr>
                        <a:t>REVOGADO</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825985212"/>
              </p:ext>
            </p:extLst>
          </p:nvPr>
        </p:nvGraphicFramePr>
        <p:xfrm>
          <a:off x="107504" y="1315242"/>
          <a:ext cx="8928991" cy="5242560"/>
        </p:xfrm>
        <a:graphic>
          <a:graphicData uri="http://schemas.openxmlformats.org/drawingml/2006/table">
            <a:tbl>
              <a:tblPr firstRow="1" bandRow="1">
                <a:tableStyleId>{5C22544A-7EE6-4342-B048-85BDC9FD1C3A}</a:tableStyleId>
              </a:tblPr>
              <a:tblGrid>
                <a:gridCol w="4464494"/>
                <a:gridCol w="4464497"/>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rgbClr val="FF0000"/>
                          </a:solidFill>
                          <a:latin typeface="Calibri" pitchFamily="34" charset="0"/>
                          <a:ea typeface="+mn-ea"/>
                          <a:cs typeface="Calibri" pitchFamily="34" charset="0"/>
                        </a:rPr>
                        <a:t>§ 10. A anotação da extinção do contrato na Carteira de Trabalho e Previdência Social é documento hábil para requerer o benefício do seguro-desemprego e a movimentação da conta vinculada no Fundo de Garantia do Tempo de Serviço, nas hipóteses legais, desde que a comunicação prevista no </a:t>
                      </a:r>
                      <a:r>
                        <a:rPr lang="pt-BR" sz="2200" i="1" kern="1200" baseline="0" dirty="0" smtClean="0">
                          <a:solidFill>
                            <a:srgbClr val="FF0000"/>
                          </a:solidFill>
                          <a:latin typeface="Calibri" pitchFamily="34" charset="0"/>
                          <a:ea typeface="+mn-ea"/>
                          <a:cs typeface="Calibri" pitchFamily="34" charset="0"/>
                        </a:rPr>
                        <a:t>caput deste artigo tenha sido realizada.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1800" kern="1200" baseline="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934854593"/>
              </p:ext>
            </p:extLst>
          </p:nvPr>
        </p:nvGraphicFramePr>
        <p:xfrm>
          <a:off x="214282" y="1285860"/>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Nova hipótese de justa causa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b="0" kern="1200" baseline="0" dirty="0" smtClean="0">
                          <a:solidFill>
                            <a:schemeClr val="dk1"/>
                          </a:solidFill>
                          <a:latin typeface="Calibri" pitchFamily="34" charset="0"/>
                          <a:ea typeface="+mn-ea"/>
                          <a:cs typeface="Calibri" pitchFamily="34" charset="0"/>
                        </a:rPr>
                        <a:t>Art. 482 – Constituem justa causa para rescisão do contrato de trabalho pelo empregador: 	</a:t>
                      </a: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endParaRPr lang="pt-BR" sz="2200" kern="1200" baseline="0" dirty="0" smtClean="0">
                        <a:solidFill>
                          <a:schemeClr val="dk1"/>
                        </a:solidFill>
                        <a:latin typeface="Calibri" pitchFamily="34" charset="0"/>
                        <a:ea typeface="+mn-ea"/>
                        <a:cs typeface="Calibri" pitchFamily="34" charset="0"/>
                      </a:endParaRPr>
                    </a:p>
                    <a:p>
                      <a:pPr marL="0" marR="0" indent="0" algn="just" defTabSz="914400" rtl="0" eaLnBrk="1" fontAlgn="auto" latinLnBrk="0" hangingPunct="1">
                        <a:lnSpc>
                          <a:spcPct val="100000"/>
                        </a:lnSpc>
                        <a:spcBef>
                          <a:spcPts val="0"/>
                        </a:spcBef>
                        <a:spcAft>
                          <a:spcPts val="0"/>
                        </a:spcAft>
                        <a:buClrTx/>
                        <a:buSzTx/>
                        <a:buFont typeface="Arial" pitchFamily="34" charset="0"/>
                        <a:buChar char="•"/>
                        <a:tabLst/>
                        <a:defRPr/>
                      </a:pPr>
                      <a:r>
                        <a:rPr lang="pt-BR" sz="2200" kern="1200" baseline="0" dirty="0" smtClean="0">
                          <a:solidFill>
                            <a:schemeClr val="dk1"/>
                          </a:solidFill>
                          <a:latin typeface="Calibri" pitchFamily="34" charset="0"/>
                          <a:ea typeface="+mn-ea"/>
                          <a:cs typeface="Calibri" pitchFamily="34" charset="0"/>
                        </a:rPr>
                        <a:t>Alíneas “a” a “l” mantidas sem alterações.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mn-lt"/>
                          <a:ea typeface="+mn-ea"/>
                          <a:cs typeface="+mn-cs"/>
                        </a:rPr>
                        <a:t>Art. 482 – Constituem justa causa para rescisão do contrato de trabalho pelo empregador: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kern="1200" baseline="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rgbClr val="FF0000"/>
                          </a:solidFill>
                          <a:latin typeface="Calibri" pitchFamily="34" charset="0"/>
                          <a:ea typeface="+mn-ea"/>
                          <a:cs typeface="Calibri" pitchFamily="34" charset="0"/>
                        </a:rPr>
                        <a:t>m) perda da habilitação ou dos requisitos estabelecidos em lei para o exercício da profissão, em decorrência de </a:t>
                      </a:r>
                      <a:r>
                        <a:rPr lang="pt-BR" sz="2200" b="1" kern="1200" baseline="0" dirty="0" smtClean="0">
                          <a:solidFill>
                            <a:srgbClr val="FF0000"/>
                          </a:solidFill>
                          <a:latin typeface="Calibri" pitchFamily="34" charset="0"/>
                          <a:ea typeface="+mn-ea"/>
                          <a:cs typeface="Calibri" pitchFamily="34" charset="0"/>
                        </a:rPr>
                        <a:t>conduta dolosa do empregado.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rgbClr val="FF0000"/>
                          </a:solidFill>
                          <a:latin typeface="Calibri" pitchFamily="34" charset="0"/>
                          <a:ea typeface="+mn-ea"/>
                          <a:cs typeface="Calibri" pitchFamily="34" charset="0"/>
                        </a:rPr>
                        <a:t>	</a:t>
                      </a:r>
                      <a:r>
                        <a:rPr lang="pt-BR" sz="1800" kern="1200" baseline="0" dirty="0" smtClean="0">
                          <a:solidFill>
                            <a:schemeClr val="dk1"/>
                          </a:solidFill>
                          <a:latin typeface="+mn-lt"/>
                          <a:ea typeface="+mn-ea"/>
                          <a:cs typeface="+mn-cs"/>
                        </a:rPr>
                        <a:t>	</a:t>
                      </a:r>
                    </a:p>
                    <a:p>
                      <a:pPr marL="0" marR="0" indent="0" algn="just" defTabSz="914400" rtl="0" eaLnBrk="1" fontAlgn="auto" latinLnBrk="0" hangingPunct="1">
                        <a:lnSpc>
                          <a:spcPct val="100000"/>
                        </a:lnSpc>
                        <a:spcBef>
                          <a:spcPts val="0"/>
                        </a:spcBef>
                        <a:spcAft>
                          <a:spcPts val="0"/>
                        </a:spcAft>
                        <a:buClrTx/>
                        <a:buSzTx/>
                        <a:buFontTx/>
                        <a:buNone/>
                        <a:tabLst/>
                        <a:defRPr/>
                      </a:pP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87</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400559525"/>
              </p:ext>
            </p:extLst>
          </p:nvPr>
        </p:nvGraphicFramePr>
        <p:xfrm>
          <a:off x="214282" y="1285860"/>
          <a:ext cx="8714709" cy="52730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De comum acordo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algn="just"/>
                      <a:r>
                        <a:rPr lang="pt-BR" sz="2000" b="1" kern="1200" baseline="0" dirty="0" smtClean="0">
                          <a:solidFill>
                            <a:schemeClr val="dk1"/>
                          </a:solidFill>
                          <a:latin typeface="Calibri" pitchFamily="34" charset="0"/>
                          <a:ea typeface="+mn-ea"/>
                          <a:cs typeface="Calibri" pitchFamily="34" charset="0"/>
                        </a:rPr>
                        <a:t>Art. 484-A. O contrato de trabalho poderá ser extinto </a:t>
                      </a:r>
                      <a:r>
                        <a:rPr lang="pt-BR" sz="2000" b="1" u="sng" kern="1200" baseline="0" dirty="0" smtClean="0">
                          <a:solidFill>
                            <a:schemeClr val="dk1"/>
                          </a:solidFill>
                          <a:latin typeface="Calibri" pitchFamily="34" charset="0"/>
                          <a:ea typeface="+mn-ea"/>
                          <a:cs typeface="Calibri" pitchFamily="34" charset="0"/>
                        </a:rPr>
                        <a:t>por acordo entre empregado e empregador</a:t>
                      </a:r>
                      <a:r>
                        <a:rPr lang="pt-BR" sz="2000" b="1" kern="1200" baseline="0" dirty="0" smtClean="0">
                          <a:solidFill>
                            <a:schemeClr val="dk1"/>
                          </a:solidFill>
                          <a:latin typeface="Calibri" pitchFamily="34" charset="0"/>
                          <a:ea typeface="+mn-ea"/>
                          <a:cs typeface="Calibri" pitchFamily="34" charset="0"/>
                        </a:rPr>
                        <a:t>, caso em que serão devidas as seguintes </a:t>
                      </a:r>
                      <a:r>
                        <a:rPr lang="pt-BR" sz="2000" b="1" u="sng" kern="1200" baseline="0" dirty="0" smtClean="0">
                          <a:solidFill>
                            <a:schemeClr val="dk1"/>
                          </a:solidFill>
                          <a:latin typeface="Calibri" pitchFamily="34" charset="0"/>
                          <a:ea typeface="+mn-ea"/>
                          <a:cs typeface="Calibri" pitchFamily="34" charset="0"/>
                        </a:rPr>
                        <a:t>verbas trabalhistas: </a:t>
                      </a:r>
                    </a:p>
                    <a:p>
                      <a:pPr algn="just"/>
                      <a:r>
                        <a:rPr lang="pt-BR" sz="2000" u="sng" kern="1200" baseline="0" dirty="0" smtClean="0">
                          <a:solidFill>
                            <a:srgbClr val="FF0000"/>
                          </a:solidFill>
                          <a:latin typeface="Calibri" pitchFamily="34" charset="0"/>
                          <a:ea typeface="+mn-ea"/>
                          <a:cs typeface="Calibri" pitchFamily="34" charset="0"/>
                        </a:rPr>
                        <a:t>I - por metade:</a:t>
                      </a:r>
                      <a:r>
                        <a:rPr lang="pt-BR" sz="2000" kern="1200" baseline="0" dirty="0" smtClean="0">
                          <a:solidFill>
                            <a:srgbClr val="FF0000"/>
                          </a:solidFill>
                          <a:latin typeface="Calibri" pitchFamily="34" charset="0"/>
                          <a:ea typeface="+mn-ea"/>
                          <a:cs typeface="Calibri" pitchFamily="34" charset="0"/>
                        </a:rPr>
                        <a:t> </a:t>
                      </a:r>
                    </a:p>
                    <a:p>
                      <a:pPr algn="just"/>
                      <a:r>
                        <a:rPr lang="pt-BR" sz="2000" kern="1200" baseline="0" dirty="0" smtClean="0">
                          <a:solidFill>
                            <a:srgbClr val="FF0000"/>
                          </a:solidFill>
                          <a:latin typeface="Calibri" pitchFamily="34" charset="0"/>
                          <a:ea typeface="+mn-ea"/>
                          <a:cs typeface="Calibri" pitchFamily="34" charset="0"/>
                        </a:rPr>
                        <a:t>a)</a:t>
                      </a:r>
                      <a:r>
                        <a:rPr lang="pt-BR" sz="2000" kern="1200" baseline="0" dirty="0" smtClean="0">
                          <a:solidFill>
                            <a:schemeClr val="dk1"/>
                          </a:solidFill>
                          <a:latin typeface="Calibri" pitchFamily="34" charset="0"/>
                          <a:ea typeface="+mn-ea"/>
                          <a:cs typeface="Calibri" pitchFamily="34" charset="0"/>
                        </a:rPr>
                        <a:t> </a:t>
                      </a:r>
                      <a:r>
                        <a:rPr lang="pt-BR" sz="2000" kern="1200" baseline="0" dirty="0" smtClean="0">
                          <a:solidFill>
                            <a:srgbClr val="00B050"/>
                          </a:solidFill>
                          <a:latin typeface="Calibri" pitchFamily="34" charset="0"/>
                          <a:ea typeface="+mn-ea"/>
                          <a:cs typeface="Calibri" pitchFamily="34" charset="0"/>
                        </a:rPr>
                        <a:t>o aviso prévio, se indenizado; e </a:t>
                      </a:r>
                    </a:p>
                    <a:p>
                      <a:pPr algn="just"/>
                      <a:r>
                        <a:rPr lang="pt-BR" sz="2000" kern="1200" baseline="0" dirty="0" smtClean="0">
                          <a:solidFill>
                            <a:srgbClr val="FF0000"/>
                          </a:solidFill>
                          <a:latin typeface="Calibri" pitchFamily="34" charset="0"/>
                          <a:ea typeface="+mn-ea"/>
                          <a:cs typeface="Calibri" pitchFamily="34" charset="0"/>
                        </a:rPr>
                        <a:t>b)</a:t>
                      </a:r>
                      <a:r>
                        <a:rPr lang="pt-BR" sz="2000" kern="1200" baseline="0" dirty="0" smtClean="0">
                          <a:solidFill>
                            <a:schemeClr val="dk1"/>
                          </a:solidFill>
                          <a:latin typeface="Calibri" pitchFamily="34" charset="0"/>
                          <a:ea typeface="+mn-ea"/>
                          <a:cs typeface="Calibri" pitchFamily="34" charset="0"/>
                        </a:rPr>
                        <a:t> </a:t>
                      </a:r>
                      <a:r>
                        <a:rPr lang="pt-BR" sz="2000" b="1" kern="1200" baseline="0" dirty="0" smtClean="0">
                          <a:solidFill>
                            <a:srgbClr val="00B050"/>
                          </a:solidFill>
                          <a:latin typeface="Calibri" pitchFamily="34" charset="0"/>
                          <a:ea typeface="+mn-ea"/>
                          <a:cs typeface="Calibri" pitchFamily="34" charset="0"/>
                        </a:rPr>
                        <a:t>a indenização sobre o saldo do Fundo de Garantia do Tempo de Serviço, prevista no § 1º do art. 18 da Lei no 8.036, de 11 de maio de 1990; </a:t>
                      </a:r>
                    </a:p>
                    <a:p>
                      <a:pPr algn="just"/>
                      <a:r>
                        <a:rPr lang="pt-BR" sz="2000" kern="1200" baseline="0" dirty="0" smtClean="0">
                          <a:solidFill>
                            <a:srgbClr val="FF0000"/>
                          </a:solidFill>
                          <a:latin typeface="Calibri" pitchFamily="34" charset="0"/>
                          <a:ea typeface="+mn-ea"/>
                          <a:cs typeface="Calibri" pitchFamily="34" charset="0"/>
                        </a:rPr>
                        <a:t>II - na integralidade, as demais verbas trabalhistas.</a:t>
                      </a:r>
                      <a:r>
                        <a:rPr lang="pt-BR" sz="2200" kern="1200" baseline="0" dirty="0" smtClean="0">
                          <a:solidFill>
                            <a:schemeClr val="dk1"/>
                          </a:solidFill>
                          <a:latin typeface="Calibri" pitchFamily="34" charset="0"/>
                          <a:ea typeface="+mn-ea"/>
                          <a:cs typeface="Calibri" pitchFamily="34" charset="0"/>
                        </a:rPr>
                        <a:t> 	</a:t>
                      </a:r>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812694663"/>
              </p:ext>
            </p:extLst>
          </p:nvPr>
        </p:nvGraphicFramePr>
        <p:xfrm>
          <a:off x="214282" y="1285860"/>
          <a:ext cx="8714709" cy="463296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De comum acordo - FGTS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1º A extinção do contrato prevista no </a:t>
                      </a:r>
                      <a:r>
                        <a:rPr lang="pt-BR" sz="2200" i="1" kern="1200" baseline="0" dirty="0" smtClean="0">
                          <a:solidFill>
                            <a:schemeClr val="dk1"/>
                          </a:solidFill>
                          <a:latin typeface="Calibri" pitchFamily="34" charset="0"/>
                          <a:ea typeface="+mn-ea"/>
                          <a:cs typeface="Calibri" pitchFamily="34" charset="0"/>
                        </a:rPr>
                        <a:t>caput deste artigo </a:t>
                      </a:r>
                      <a:r>
                        <a:rPr lang="pt-BR" sz="2200" b="1" i="1" kern="1200" baseline="0" dirty="0" smtClean="0">
                          <a:solidFill>
                            <a:schemeClr val="dk1"/>
                          </a:solidFill>
                          <a:latin typeface="Calibri" pitchFamily="34" charset="0"/>
                          <a:ea typeface="+mn-ea"/>
                          <a:cs typeface="Calibri" pitchFamily="34" charset="0"/>
                        </a:rPr>
                        <a:t>permite a movimentação da conta vinculada do trabalhador no Fundo de Garantia do Tempo de Serviço na forma do inciso I-A do art. 20 da Lei nº 8.036, de 11 de maio de 1990, limitada até 80% (oitenta por cento) do valor dos depósitos. 	</a:t>
                      </a:r>
                    </a:p>
                    <a:p>
                      <a:pPr algn="just"/>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89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17718498"/>
              </p:ext>
            </p:extLst>
          </p:nvPr>
        </p:nvGraphicFramePr>
        <p:xfrm>
          <a:off x="214282" y="1285860"/>
          <a:ext cx="8714709" cy="36880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De comum acordo – Seguro Desemprego</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kern="1200" baseline="0" dirty="0" smtClean="0">
                          <a:solidFill>
                            <a:schemeClr val="dk1"/>
                          </a:solidFill>
                          <a:latin typeface="Calibri" pitchFamily="34" charset="0"/>
                          <a:ea typeface="+mn-ea"/>
                          <a:cs typeface="Calibri" pitchFamily="34" charset="0"/>
                        </a:rPr>
                        <a:t>§ 2º A extinção do contrato por acordo prevista no </a:t>
                      </a:r>
                      <a:r>
                        <a:rPr lang="pt-BR" sz="2200" i="1" kern="1200" baseline="0" dirty="0" smtClean="0">
                          <a:solidFill>
                            <a:schemeClr val="dk1"/>
                          </a:solidFill>
                          <a:latin typeface="Calibri" pitchFamily="34" charset="0"/>
                          <a:ea typeface="+mn-ea"/>
                          <a:cs typeface="Calibri" pitchFamily="34" charset="0"/>
                        </a:rPr>
                        <a:t>caput deste artigo </a:t>
                      </a:r>
                      <a:r>
                        <a:rPr lang="pt-BR" sz="2200" b="1" i="1" kern="1200" baseline="0" dirty="0" smtClean="0">
                          <a:solidFill>
                            <a:srgbClr val="FF0000"/>
                          </a:solidFill>
                          <a:latin typeface="Calibri" pitchFamily="34" charset="0"/>
                          <a:ea typeface="+mn-ea"/>
                          <a:cs typeface="Calibri" pitchFamily="34" charset="0"/>
                        </a:rPr>
                        <a:t>não</a:t>
                      </a:r>
                      <a:r>
                        <a:rPr lang="pt-BR" sz="2200" b="1" i="1" kern="1200" baseline="0" dirty="0" smtClean="0">
                          <a:solidFill>
                            <a:schemeClr val="dk1"/>
                          </a:solidFill>
                          <a:latin typeface="Calibri" pitchFamily="34" charset="0"/>
                          <a:ea typeface="+mn-ea"/>
                          <a:cs typeface="Calibri" pitchFamily="34" charset="0"/>
                        </a:rPr>
                        <a:t> autoriza o ingresso no Programa de Seguro-Desemprego. 	</a:t>
                      </a:r>
                    </a:p>
                    <a:p>
                      <a:pPr algn="just"/>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57158" y="500042"/>
            <a:ext cx="7143800" cy="1143008"/>
          </a:xfrm>
        </p:spPr>
        <p:txBody>
          <a:bodyPr>
            <a:noAutofit/>
          </a:bodyPr>
          <a:lstStyle/>
          <a:p>
            <a:r>
              <a:rPr kumimoji="0" lang="pt-BR" sz="3200" u="none" strike="noStrike" kern="0" cap="all" spc="0" normalizeH="0" baseline="0" noProof="0" dirty="0" smtClean="0">
                <a:ln>
                  <a:noFill/>
                </a:ln>
                <a:solidFill>
                  <a:srgbClr val="003366"/>
                </a:solidFill>
                <a:effectLst/>
                <a:uLnTx/>
                <a:uFillTx/>
                <a:latin typeface="Arial"/>
                <a:ea typeface="Calibri"/>
                <a:cs typeface="Times New Roman"/>
              </a:rPr>
              <a:t/>
            </a:r>
            <a:br>
              <a:rPr kumimoji="0" lang="pt-BR" sz="3200" u="none" strike="noStrike" kern="0" cap="all" spc="0" normalizeH="0" baseline="0" noProof="0" dirty="0" smtClean="0">
                <a:ln>
                  <a:noFill/>
                </a:ln>
                <a:solidFill>
                  <a:srgbClr val="003366"/>
                </a:solidFill>
                <a:effectLst/>
                <a:uLnTx/>
                <a:uFillTx/>
                <a:latin typeface="Arial"/>
                <a:ea typeface="Calibri"/>
                <a:cs typeface="Times New Roman"/>
              </a:rPr>
            </a:br>
            <a:r>
              <a:rPr lang="pt-BR" sz="3200" dirty="0" smtClean="0"/>
              <a:t>  </a:t>
            </a:r>
            <a:br>
              <a:rPr lang="pt-BR" sz="3200" dirty="0" smtClean="0"/>
            </a:br>
            <a:endParaRPr lang="pt-BR" sz="3200" dirty="0"/>
          </a:p>
        </p:txBody>
      </p:sp>
      <p:sp>
        <p:nvSpPr>
          <p:cNvPr id="4" name="Espaço Reservado para Número de Slide 3"/>
          <p:cNvSpPr>
            <a:spLocks noGrp="1"/>
          </p:cNvSpPr>
          <p:nvPr>
            <p:ph type="sldNum" sz="quarter" idx="12"/>
          </p:nvPr>
        </p:nvSpPr>
        <p:spPr/>
        <p:txBody>
          <a:bodyPr/>
          <a:lstStyle/>
          <a:p>
            <a:fld id="{1E4AF029-82AB-4308-94F5-B9DA5820261B}" type="slidenum">
              <a:rPr lang="pt-BR" smtClean="0"/>
              <a:pPr/>
              <a:t>9</a:t>
            </a:fld>
            <a:endParaRPr lang="pt-B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tângulo 5"/>
          <p:cNvSpPr/>
          <p:nvPr/>
        </p:nvSpPr>
        <p:spPr>
          <a:xfrm>
            <a:off x="285720" y="1500174"/>
            <a:ext cx="8643998" cy="5293757"/>
          </a:xfrm>
          <a:prstGeom prst="rect">
            <a:avLst/>
          </a:prstGeom>
        </p:spPr>
        <p:txBody>
          <a:bodyPr wrap="square">
            <a:spAutoFit/>
          </a:bodyPr>
          <a:lstStyle/>
          <a:p>
            <a:pPr algn="just"/>
            <a:r>
              <a:rPr lang="pt-BR" sz="2600" u="sng" dirty="0" smtClean="0"/>
              <a:t>ADI Nº 2135-4 (27/01/2000)</a:t>
            </a:r>
            <a:r>
              <a:rPr lang="pt-BR" sz="2600" dirty="0" smtClean="0"/>
              <a:t> – (ataca a forma como se processou a alteração) Cautelar – </a:t>
            </a:r>
            <a:r>
              <a:rPr lang="pt-BR" sz="2600" i="1" dirty="0" smtClean="0"/>
              <a:t>ex </a:t>
            </a:r>
            <a:r>
              <a:rPr lang="pt-BR" sz="2600" i="1" dirty="0" err="1" smtClean="0"/>
              <a:t>nunc</a:t>
            </a:r>
            <a:r>
              <a:rPr lang="pt-BR" sz="2600" i="1" dirty="0" smtClean="0"/>
              <a:t> – erga </a:t>
            </a:r>
            <a:r>
              <a:rPr lang="pt-BR" sz="2600" i="1" dirty="0" err="1" smtClean="0"/>
              <a:t>omnes</a:t>
            </a:r>
            <a:r>
              <a:rPr lang="pt-BR" sz="2600" i="1" dirty="0" smtClean="0"/>
              <a:t>- </a:t>
            </a:r>
            <a:r>
              <a:rPr lang="pt-BR" sz="2600" i="1" dirty="0" err="1" smtClean="0"/>
              <a:t>repristinação</a:t>
            </a:r>
            <a:r>
              <a:rPr lang="pt-BR" sz="2600" i="1" dirty="0" smtClean="0"/>
              <a:t>.</a:t>
            </a:r>
            <a:endParaRPr lang="pt-BR" sz="2600" dirty="0" smtClean="0"/>
          </a:p>
          <a:p>
            <a:pPr algn="just"/>
            <a:r>
              <a:rPr lang="pt-BR" sz="2600" dirty="0" smtClean="0"/>
              <a:t>- O STF manifestou-se, por ocasião da medida cautelar na ADI nº 2135-4, </a:t>
            </a:r>
            <a:r>
              <a:rPr lang="pt-BR" sz="2600" b="1" dirty="0" smtClean="0"/>
              <a:t>que a figura do emprego público é incompatível com o regime jurídico único</a:t>
            </a:r>
            <a:r>
              <a:rPr lang="pt-BR" sz="2600" dirty="0" smtClean="0"/>
              <a:t>.</a:t>
            </a:r>
          </a:p>
          <a:p>
            <a:pPr algn="just"/>
            <a:endParaRPr lang="pt-BR" sz="2600" dirty="0" smtClean="0"/>
          </a:p>
          <a:p>
            <a:pPr algn="just"/>
            <a:r>
              <a:rPr lang="pt-BR" sz="2600" dirty="0" smtClean="0"/>
              <a:t>- O STF, em julgamento do RE 573202, entendeu de igual forma, que a adoção do regime celetista é incompatível, inclusive  para contratação temporária em razão de excepcional interesse público.</a:t>
            </a:r>
          </a:p>
          <a:p>
            <a:pPr algn="just"/>
            <a:r>
              <a:rPr lang="pt-BR" sz="2600" dirty="0" smtClean="0"/>
              <a:t>- Idêntica interpretação é do STJ ao julgar Agravo Regimental em conflito negativo de competência no RE 573.202/AM);</a:t>
            </a:r>
            <a:endParaRPr lang="pt-BR" sz="2600" dirty="0"/>
          </a:p>
        </p:txBody>
      </p:sp>
    </p:spTree>
    <p:extLst>
      <p:ext uri="{BB962C8B-B14F-4D97-AF65-F5344CB8AC3E}">
        <p14:creationId xmlns:p14="http://schemas.microsoft.com/office/powerpoint/2010/main" val="206410740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90</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4069510861"/>
              </p:ext>
            </p:extLst>
          </p:nvPr>
        </p:nvGraphicFramePr>
        <p:xfrm>
          <a:off x="214282" y="1285860"/>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Dispensas  coletivas</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Calibri" pitchFamily="34" charset="0"/>
                          <a:ea typeface="+mn-ea"/>
                          <a:cs typeface="Calibri" pitchFamily="34" charset="0"/>
                        </a:rPr>
                        <a:t>Art. 477-A. As dispensas imotivadas individuais, </a:t>
                      </a:r>
                      <a:r>
                        <a:rPr lang="pt-BR" sz="2200" b="0" kern="1200" baseline="0" dirty="0" err="1" smtClean="0">
                          <a:solidFill>
                            <a:schemeClr val="dk1"/>
                          </a:solidFill>
                          <a:latin typeface="Calibri" pitchFamily="34" charset="0"/>
                          <a:ea typeface="+mn-ea"/>
                          <a:cs typeface="Calibri" pitchFamily="34" charset="0"/>
                        </a:rPr>
                        <a:t>plúrimas</a:t>
                      </a:r>
                      <a:r>
                        <a:rPr lang="pt-BR" sz="2200" b="0" kern="1200" baseline="0" dirty="0" smtClean="0">
                          <a:solidFill>
                            <a:schemeClr val="dk1"/>
                          </a:solidFill>
                          <a:latin typeface="Calibri" pitchFamily="34" charset="0"/>
                          <a:ea typeface="+mn-ea"/>
                          <a:cs typeface="Calibri" pitchFamily="34" charset="0"/>
                        </a:rPr>
                        <a:t> ou coletivas equiparam-se para todos os fins, não havendo necessidade de autorização prévia de entidade sindical ou de celebração de convenção coletiva ou acordo coletivo de trabalho para sua efetivação. 	</a:t>
                      </a:r>
                    </a:p>
                    <a:p>
                      <a:pPr marL="0" marR="0" indent="0" algn="just" defTabSz="914400" rtl="0" eaLnBrk="1" fontAlgn="auto" latinLnBrk="0" hangingPunct="1">
                        <a:lnSpc>
                          <a:spcPct val="100000"/>
                        </a:lnSpc>
                        <a:spcBef>
                          <a:spcPts val="0"/>
                        </a:spcBef>
                        <a:spcAft>
                          <a:spcPts val="0"/>
                        </a:spcAft>
                        <a:buClrTx/>
                        <a:buSzTx/>
                        <a:buFontTx/>
                        <a:buNone/>
                        <a:tabLst/>
                        <a:defRPr/>
                      </a:pPr>
                      <a:r>
                        <a:rPr lang="pt-BR" sz="2200" b="1" i="1" kern="1200" baseline="0" dirty="0" smtClean="0">
                          <a:solidFill>
                            <a:schemeClr val="dk1"/>
                          </a:solidFill>
                          <a:latin typeface="Calibri" pitchFamily="34" charset="0"/>
                          <a:ea typeface="+mn-ea"/>
                          <a:cs typeface="Calibri" pitchFamily="34" charset="0"/>
                        </a:rPr>
                        <a:t>	</a:t>
                      </a:r>
                    </a:p>
                    <a:p>
                      <a:pPr algn="just"/>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91</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211307608"/>
              </p:ext>
            </p:extLst>
          </p:nvPr>
        </p:nvGraphicFramePr>
        <p:xfrm>
          <a:off x="214282" y="1285860"/>
          <a:ext cx="8714709" cy="496824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EXTINÇÃO DO CONTRATO – Plano de Demissão Voluntária</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pt-BR" sz="2200" b="0" kern="1200" baseline="0" dirty="0" smtClean="0">
                          <a:solidFill>
                            <a:schemeClr val="dk1"/>
                          </a:solidFill>
                          <a:latin typeface="Calibri" pitchFamily="34" charset="0"/>
                          <a:ea typeface="+mn-ea"/>
                          <a:cs typeface="Calibri" pitchFamily="34" charset="0"/>
                        </a:rPr>
                        <a:t>Art. 477-B. Plano de Demissão Voluntária ou Incentivada, para dispensa individual, </a:t>
                      </a:r>
                      <a:r>
                        <a:rPr lang="pt-BR" sz="2200" b="0" kern="1200" baseline="0" dirty="0" err="1" smtClean="0">
                          <a:solidFill>
                            <a:schemeClr val="dk1"/>
                          </a:solidFill>
                          <a:latin typeface="Calibri" pitchFamily="34" charset="0"/>
                          <a:ea typeface="+mn-ea"/>
                          <a:cs typeface="Calibri" pitchFamily="34" charset="0"/>
                        </a:rPr>
                        <a:t>plúrima</a:t>
                      </a:r>
                      <a:r>
                        <a:rPr lang="pt-BR" sz="2200" b="0" kern="1200" baseline="0" dirty="0" smtClean="0">
                          <a:solidFill>
                            <a:schemeClr val="dk1"/>
                          </a:solidFill>
                          <a:latin typeface="Calibri" pitchFamily="34" charset="0"/>
                          <a:ea typeface="+mn-ea"/>
                          <a:cs typeface="Calibri" pitchFamily="34" charset="0"/>
                        </a:rPr>
                        <a:t> ou coletiva, previsto em convenção coletiva ou acordo coletivo de trabalho, enseja </a:t>
                      </a:r>
                      <a:r>
                        <a:rPr lang="pt-BR" sz="2200" b="0" kern="1200" baseline="0" dirty="0" smtClean="0">
                          <a:solidFill>
                            <a:srgbClr val="FF0000"/>
                          </a:solidFill>
                          <a:latin typeface="Calibri" pitchFamily="34" charset="0"/>
                          <a:ea typeface="+mn-ea"/>
                          <a:cs typeface="Calibri" pitchFamily="34" charset="0"/>
                        </a:rPr>
                        <a:t>quitação plena e irrevogável dos direitos decorrentes da relação empregatícia</a:t>
                      </a:r>
                      <a:r>
                        <a:rPr lang="pt-BR" sz="2200" b="0" kern="1200" baseline="0" dirty="0" smtClean="0">
                          <a:solidFill>
                            <a:schemeClr val="dk1"/>
                          </a:solidFill>
                          <a:latin typeface="Calibri" pitchFamily="34" charset="0"/>
                          <a:ea typeface="+mn-ea"/>
                          <a:cs typeface="Calibri" pitchFamily="34" charset="0"/>
                        </a:rPr>
                        <a:t>, salvo disposição em contrário estipulada entre as partes</a:t>
                      </a:r>
                      <a:r>
                        <a:rPr lang="pt-BR" sz="2200" b="0" kern="1200" baseline="0" smtClean="0">
                          <a:solidFill>
                            <a:schemeClr val="dk1"/>
                          </a:solidFill>
                          <a:latin typeface="Calibri" pitchFamily="34" charset="0"/>
                          <a:ea typeface="+mn-ea"/>
                          <a:cs typeface="Calibri" pitchFamily="34" charset="0"/>
                        </a:rPr>
                        <a:t>. </a:t>
                      </a:r>
                      <a:r>
                        <a:rPr lang="pt-BR" sz="2200" b="1" i="1" kern="1200" baseline="0" dirty="0" smtClean="0">
                          <a:solidFill>
                            <a:schemeClr val="dk1"/>
                          </a:solidFill>
                          <a:latin typeface="Calibri" pitchFamily="34" charset="0"/>
                          <a:ea typeface="+mn-ea"/>
                          <a:cs typeface="Calibri" pitchFamily="34" charset="0"/>
                        </a:rPr>
                        <a:t>	</a:t>
                      </a:r>
                    </a:p>
                    <a:p>
                      <a:pPr algn="just"/>
                      <a:endParaRPr lang="pt-BR" sz="2200" b="0" i="0" u="none" strike="noStrike" baseline="0" dirty="0" smtClean="0">
                        <a:solidFill>
                          <a:srgbClr val="FF0000"/>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264844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92</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213026126"/>
              </p:ext>
            </p:extLst>
          </p:nvPr>
        </p:nvGraphicFramePr>
        <p:xfrm>
          <a:off x="214282" y="1285860"/>
          <a:ext cx="8714709" cy="480060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ARBITRAGEM</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algn="just"/>
                      <a:r>
                        <a:rPr lang="pt-BR" sz="2100" b="0" i="0" u="none" strike="noStrike" baseline="0" dirty="0" smtClean="0">
                          <a:solidFill>
                            <a:schemeClr val="tx1"/>
                          </a:solidFill>
                          <a:latin typeface="Calibri" panose="020F0502020204030204" pitchFamily="34" charset="0"/>
                        </a:rPr>
                        <a:t>Art. 507-A. Nos contratos individuais de trabalho cuja remuneração seja superior a duas vezes o limite máximo estabelecido para os benefícios do Regime Geral de Previdência Social, </a:t>
                      </a:r>
                      <a:r>
                        <a:rPr lang="pt-BR" sz="2100" b="0" i="0" u="sng" strike="noStrike" baseline="0" dirty="0" smtClean="0">
                          <a:solidFill>
                            <a:schemeClr val="tx1"/>
                          </a:solidFill>
                          <a:effectLst/>
                          <a:latin typeface="Calibri" panose="020F0502020204030204" pitchFamily="34" charset="0"/>
                        </a:rPr>
                        <a:t>poderá ser pactuada cláusula compromissória de arbitragem,</a:t>
                      </a:r>
                      <a:r>
                        <a:rPr lang="pt-BR" sz="2100" b="0" i="0" u="none" strike="noStrike" baseline="0" dirty="0" smtClean="0">
                          <a:solidFill>
                            <a:schemeClr val="tx1"/>
                          </a:solidFill>
                          <a:latin typeface="Calibri" panose="020F0502020204030204" pitchFamily="34" charset="0"/>
                        </a:rPr>
                        <a:t> desde que por </a:t>
                      </a:r>
                      <a:r>
                        <a:rPr lang="pt-BR" sz="2100" b="0" i="0" u="sng" strike="noStrike" baseline="0" dirty="0" smtClean="0">
                          <a:solidFill>
                            <a:schemeClr val="tx1"/>
                          </a:solidFill>
                          <a:latin typeface="Calibri" panose="020F0502020204030204" pitchFamily="34" charset="0"/>
                        </a:rPr>
                        <a:t>iniciativa do empregado ou mediante a sua concordância expressa</a:t>
                      </a:r>
                      <a:r>
                        <a:rPr lang="pt-BR" sz="2100" b="0" i="0" u="none" strike="noStrike" baseline="0" dirty="0" smtClean="0">
                          <a:solidFill>
                            <a:schemeClr val="tx1"/>
                          </a:solidFill>
                          <a:latin typeface="Calibri" panose="020F0502020204030204" pitchFamily="34" charset="0"/>
                        </a:rPr>
                        <a:t>, nos termos previstos na Lei nº 9.307, de 23 de setembro de 1996.</a:t>
                      </a: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021120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7520880" cy="523220"/>
          </a:xfrm>
          <a:prstGeom prst="rect">
            <a:avLst/>
          </a:prstGeom>
          <a:noFill/>
        </p:spPr>
        <p:txBody>
          <a:bodyPr wrap="square" rtlCol="0">
            <a:spAutoFit/>
          </a:bodyPr>
          <a:lstStyle/>
          <a:p>
            <a:pPr algn="ctr"/>
            <a:r>
              <a:rPr lang="pt-BR" sz="2800" b="1" dirty="0" smtClean="0">
                <a:solidFill>
                  <a:prstClr val="black"/>
                </a:solidFill>
              </a:rPr>
              <a:t>Inovações no Contrato Individual de Trabalho</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93</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619637547"/>
              </p:ext>
            </p:extLst>
          </p:nvPr>
        </p:nvGraphicFramePr>
        <p:xfrm>
          <a:off x="214282" y="1285860"/>
          <a:ext cx="8714709" cy="5440680"/>
        </p:xfrm>
        <a:graphic>
          <a:graphicData uri="http://schemas.openxmlformats.org/drawingml/2006/table">
            <a:tbl>
              <a:tblPr firstRow="1" bandRow="1">
                <a:tableStyleId>{5C22544A-7EE6-4342-B048-85BDC9FD1C3A}</a:tableStyleId>
              </a:tblPr>
              <a:tblGrid>
                <a:gridCol w="4357353"/>
                <a:gridCol w="4357356"/>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 typeface="Arial" pitchFamily="34" charset="0"/>
                        <a:buNone/>
                        <a:tabLst/>
                        <a:defRPr/>
                      </a:pPr>
                      <a:r>
                        <a:rPr kumimoji="0" lang="pt-BR" sz="2600" b="1" i="0" u="none" strike="noStrike" kern="1200" cap="none" spc="0" normalizeH="0" baseline="0" noProof="0" dirty="0" smtClean="0">
                          <a:ln>
                            <a:noFill/>
                          </a:ln>
                          <a:solidFill>
                            <a:prstClr val="white"/>
                          </a:solidFill>
                          <a:effectLst/>
                          <a:uLnTx/>
                          <a:uFillTx/>
                          <a:latin typeface="+mn-lt"/>
                        </a:rPr>
                        <a:t>TERMO DE QUITAÇÃO ANUAL</a:t>
                      </a:r>
                      <a:endParaRPr lang="pt-BR" sz="2600" i="1" dirty="0"/>
                    </a:p>
                  </a:txBody>
                  <a:tcPr/>
                </a:tc>
                <a:tc hMerge="1">
                  <a:txBody>
                    <a:bodyPr/>
                    <a:lstStyle/>
                    <a:p>
                      <a:pPr algn="ctr"/>
                      <a:endParaRPr lang="pt-BR" dirty="0"/>
                    </a:p>
                  </a:txBody>
                  <a:tcPr/>
                </a:tc>
              </a:tr>
              <a:tr h="182880">
                <a:tc>
                  <a:txBody>
                    <a:bodyPr/>
                    <a:lstStyle/>
                    <a:p>
                      <a:pPr algn="ctr">
                        <a:buFont typeface="Arial" pitchFamily="34" charset="0"/>
                        <a:buNone/>
                      </a:pP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marL="0" marR="0" indent="0" algn="just" defTabSz="914400" rtl="0" eaLnBrk="1" fontAlgn="auto" latinLnBrk="0" hangingPunct="1">
                        <a:lnSpc>
                          <a:spcPct val="100000"/>
                        </a:lnSpc>
                        <a:spcBef>
                          <a:spcPts val="0"/>
                        </a:spcBef>
                        <a:spcAft>
                          <a:spcPts val="0"/>
                        </a:spcAft>
                        <a:buClrTx/>
                        <a:buSzTx/>
                        <a:buFont typeface="Arial" pitchFamily="34" charset="0"/>
                        <a:buNone/>
                        <a:tabLst/>
                        <a:defRPr/>
                      </a:pPr>
                      <a:r>
                        <a:rPr lang="pt-BR" sz="2200" kern="1200" baseline="0" dirty="0" smtClean="0">
                          <a:solidFill>
                            <a:schemeClr val="dk1"/>
                          </a:solidFill>
                          <a:latin typeface="Calibri" pitchFamily="34" charset="0"/>
                          <a:ea typeface="+mn-ea"/>
                          <a:cs typeface="Calibri" pitchFamily="34" charset="0"/>
                        </a:rPr>
                        <a:t>	</a:t>
                      </a:r>
                      <a:endParaRPr lang="pt-BR" sz="1800" b="0" i="0" u="none" strike="noStrike" baseline="0" dirty="0" smtClean="0">
                        <a:solidFill>
                          <a:srgbClr val="000000"/>
                        </a:solidFill>
                        <a:latin typeface="Calibri" panose="020F0502020204030204" pitchFamily="34" charset="0"/>
                      </a:endParaRPr>
                    </a:p>
                  </a:txBody>
                  <a:tcPr/>
                </a:tc>
                <a:tc>
                  <a:txBody>
                    <a:bodyPr/>
                    <a:lstStyle/>
                    <a:p>
                      <a:pPr algn="just"/>
                      <a:r>
                        <a:rPr lang="pt-BR" sz="2100" b="1" i="0" u="none" strike="noStrike" baseline="0" dirty="0" smtClean="0">
                          <a:solidFill>
                            <a:srgbClr val="000000"/>
                          </a:solidFill>
                          <a:latin typeface="Calibri" panose="020F0502020204030204" pitchFamily="34" charset="0"/>
                        </a:rPr>
                        <a:t>Art. 507-B</a:t>
                      </a:r>
                      <a:r>
                        <a:rPr lang="pt-BR" sz="2100" b="0" i="0" u="none" strike="noStrike" baseline="0" dirty="0" smtClean="0">
                          <a:solidFill>
                            <a:srgbClr val="000000"/>
                          </a:solidFill>
                          <a:latin typeface="Calibri" panose="020F0502020204030204" pitchFamily="34" charset="0"/>
                        </a:rPr>
                        <a:t>. É facultado a empregados e empregadores, na vigência ou não do contrato de emprego, firmar o </a:t>
                      </a:r>
                      <a:r>
                        <a:rPr lang="pt-BR" sz="2100" b="1" i="0" u="none" strike="noStrike" baseline="0" dirty="0" smtClean="0">
                          <a:solidFill>
                            <a:srgbClr val="000000"/>
                          </a:solidFill>
                          <a:latin typeface="Calibri" panose="020F0502020204030204" pitchFamily="34" charset="0"/>
                        </a:rPr>
                        <a:t>termo de quitação anual de obrigações trabalhistas</a:t>
                      </a:r>
                      <a:r>
                        <a:rPr lang="pt-BR" sz="2100" b="0" i="0" u="none" strike="noStrike" baseline="0" dirty="0" smtClean="0">
                          <a:solidFill>
                            <a:srgbClr val="000000"/>
                          </a:solidFill>
                          <a:latin typeface="Calibri" panose="020F0502020204030204" pitchFamily="34" charset="0"/>
                        </a:rPr>
                        <a:t>, </a:t>
                      </a:r>
                      <a:r>
                        <a:rPr lang="pt-BR" sz="2100" b="0" i="0" u="sng" strike="noStrike" baseline="0" dirty="0" smtClean="0">
                          <a:solidFill>
                            <a:srgbClr val="000000"/>
                          </a:solidFill>
                          <a:latin typeface="Calibri" panose="020F0502020204030204" pitchFamily="34" charset="0"/>
                        </a:rPr>
                        <a:t>perante o sindicato dos empregados da categoria</a:t>
                      </a:r>
                      <a:r>
                        <a:rPr lang="pt-BR" sz="2100" b="0" i="0" u="none" strike="noStrike" baseline="0" dirty="0" smtClean="0">
                          <a:solidFill>
                            <a:srgbClr val="000000"/>
                          </a:solidFill>
                          <a:latin typeface="Calibri" panose="020F0502020204030204" pitchFamily="34" charset="0"/>
                        </a:rPr>
                        <a:t>. </a:t>
                      </a:r>
                    </a:p>
                    <a:p>
                      <a:pPr algn="just"/>
                      <a:r>
                        <a:rPr lang="pt-BR" sz="2100" b="1" i="0" u="none" strike="noStrike" baseline="0" dirty="0" smtClean="0">
                          <a:solidFill>
                            <a:srgbClr val="000000"/>
                          </a:solidFill>
                          <a:latin typeface="Calibri" panose="020F0502020204030204" pitchFamily="34" charset="0"/>
                        </a:rPr>
                        <a:t>Parágrafo único.</a:t>
                      </a:r>
                      <a:r>
                        <a:rPr lang="pt-BR" sz="2100" b="0" i="0" u="none" strike="noStrike" baseline="0" dirty="0" smtClean="0">
                          <a:solidFill>
                            <a:srgbClr val="000000"/>
                          </a:solidFill>
                          <a:latin typeface="Calibri" panose="020F0502020204030204" pitchFamily="34" charset="0"/>
                        </a:rPr>
                        <a:t> O termo discriminará as obrigações de dar e fazer cumpridas mensalmente e dele constará a quitação anual dada pelo empregado, com eficácia liberatória das parcelas nele especificadas. </a:t>
                      </a:r>
                      <a:endParaRPr lang="pt-BR" sz="2100" b="0" i="0" u="none" strike="noStrike" baseline="0" dirty="0" smtClean="0">
                        <a:solidFill>
                          <a:schemeClr val="tx1"/>
                        </a:solidFill>
                        <a:latin typeface="Calibri" panose="020F0502020204030204" pitchFamily="34" charset="0"/>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330920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94</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3411695372"/>
              </p:ext>
            </p:extLst>
          </p:nvPr>
        </p:nvGraphicFramePr>
        <p:xfrm>
          <a:off x="275835" y="1315242"/>
          <a:ext cx="8501122" cy="53644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CONTRATO</a:t>
                      </a:r>
                      <a:r>
                        <a:rPr lang="pt-BR" sz="2600" baseline="0" dirty="0" smtClean="0"/>
                        <a:t> DE TRABALHO EM REGIME DE TEMPO PARCIAL</a:t>
                      </a:r>
                    </a:p>
                    <a:p>
                      <a:pPr algn="ctr"/>
                      <a:r>
                        <a:rPr lang="pt-BR" sz="2600" i="1" baseline="0" dirty="0" smtClean="0"/>
                        <a:t>- Do conceito -</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58-A</a:t>
                      </a:r>
                      <a:r>
                        <a:rPr lang="pt-BR" sz="2200" b="0" dirty="0" smtClean="0">
                          <a:effectLst/>
                          <a:latin typeface="+mn-lt"/>
                        </a:rPr>
                        <a:t>. Considera-se trabalho em regime de tempo parcial aquele cuja duração não exceda a </a:t>
                      </a:r>
                      <a:r>
                        <a:rPr lang="pt-BR" sz="2200" b="1" dirty="0" smtClean="0">
                          <a:effectLst/>
                          <a:latin typeface="+mn-lt"/>
                        </a:rPr>
                        <a:t>vinte e cinco horas semanais</a:t>
                      </a:r>
                      <a:r>
                        <a:rPr lang="pt-BR" sz="2200" b="0" dirty="0" smtClean="0">
                          <a:effectLst/>
                          <a:latin typeface="+mn-lt"/>
                        </a:rPr>
                        <a:t>. </a:t>
                      </a:r>
                    </a:p>
                    <a:p>
                      <a:pPr algn="just" rtl="0">
                        <a:lnSpc>
                          <a:spcPct val="100000"/>
                        </a:lnSpc>
                      </a:pPr>
                      <a:endParaRPr lang="pt-BR" sz="2200" dirty="0" smtClean="0">
                        <a:effectLst/>
                        <a:latin typeface="Calibri" panose="020F0502020204030204" pitchFamily="34" charset="0"/>
                      </a:endParaRPr>
                    </a:p>
                    <a:p>
                      <a:pPr algn="just" rtl="0">
                        <a:lnSpc>
                          <a:spcPct val="100000"/>
                        </a:lnSpc>
                      </a:pPr>
                      <a:endParaRPr lang="pt-BR" sz="2200" dirty="0" smtClean="0">
                        <a:effectLst/>
                        <a:latin typeface="Calibri" panose="020F0502020204030204" pitchFamily="34" charset="0"/>
                      </a:endParaRPr>
                    </a:p>
                    <a:p>
                      <a:pPr algn="just" rtl="0">
                        <a:lnSpc>
                          <a:spcPct val="100000"/>
                        </a:lnSpc>
                      </a:pPr>
                      <a:r>
                        <a:rPr lang="pt-BR" sz="2200" dirty="0" smtClean="0">
                          <a:effectLst/>
                          <a:latin typeface="Calibri" panose="020F0502020204030204" pitchFamily="34" charset="0"/>
                        </a:rPr>
                        <a:t>§§ 1º </a:t>
                      </a:r>
                      <a:r>
                        <a:rPr lang="pt-BR" sz="2200" smtClean="0">
                          <a:effectLst/>
                          <a:latin typeface="Calibri" panose="020F0502020204030204" pitchFamily="34" charset="0"/>
                        </a:rPr>
                        <a:t>e 2º mantidos sem alteração.</a:t>
                      </a:r>
                      <a:endParaRPr lang="pt-BR" sz="2200" dirty="0">
                        <a:effectLst/>
                        <a:latin typeface="Calibri" panose="020F0502020204030204" pitchFamily="34" charset="0"/>
                      </a:endParaRPr>
                    </a:p>
                  </a:txBody>
                  <a:tcPr/>
                </a:tc>
                <a:tc>
                  <a:txBody>
                    <a:bodyPr/>
                    <a:lstStyle/>
                    <a:p>
                      <a:pPr algn="just" rtl="0">
                        <a:lnSpc>
                          <a:spcPct val="100000"/>
                        </a:lnSpc>
                      </a:pPr>
                      <a:r>
                        <a:rPr lang="pt-BR" sz="2200" b="1" dirty="0" smtClean="0">
                          <a:effectLst/>
                          <a:latin typeface="+mn-lt"/>
                        </a:rPr>
                        <a:t>Art. 58-A</a:t>
                      </a:r>
                      <a:r>
                        <a:rPr lang="pt-BR" sz="2200" b="0" dirty="0" smtClean="0">
                          <a:effectLst/>
                          <a:latin typeface="+mn-lt"/>
                        </a:rPr>
                        <a:t>. Considera-se trabalho em regime de tempo parcial aquele cuja duração não exceda a </a:t>
                      </a:r>
                      <a:r>
                        <a:rPr lang="pt-BR" sz="2200" b="1" dirty="0" smtClean="0">
                          <a:effectLst/>
                          <a:latin typeface="+mn-lt"/>
                        </a:rPr>
                        <a:t>trinta horas semanais, </a:t>
                      </a:r>
                      <a:r>
                        <a:rPr lang="pt-BR" sz="2200" b="1" u="sng" dirty="0" smtClean="0">
                          <a:effectLst/>
                          <a:latin typeface="+mn-lt"/>
                        </a:rPr>
                        <a:t>sem a possibilidade de horas suplementares semanais</a:t>
                      </a:r>
                      <a:r>
                        <a:rPr lang="pt-BR" sz="2200" b="0" dirty="0" smtClean="0">
                          <a:effectLst/>
                          <a:latin typeface="+mn-lt"/>
                        </a:rPr>
                        <a:t>, ou, ainda, aquele cuja duração não exceda a </a:t>
                      </a:r>
                      <a:r>
                        <a:rPr lang="pt-BR" sz="2200" b="1" dirty="0" smtClean="0">
                          <a:effectLst/>
                          <a:latin typeface="+mn-lt"/>
                        </a:rPr>
                        <a:t>vinte e seis horas semanais, </a:t>
                      </a:r>
                      <a:r>
                        <a:rPr lang="pt-BR" sz="2200" b="1" u="sng" dirty="0" smtClean="0">
                          <a:effectLst/>
                          <a:latin typeface="+mn-lt"/>
                        </a:rPr>
                        <a:t>com a possibilidade de acréscimo</a:t>
                      </a:r>
                      <a:r>
                        <a:rPr lang="pt-BR" sz="2200" b="1" dirty="0" smtClean="0">
                          <a:effectLst/>
                          <a:latin typeface="+mn-lt"/>
                        </a:rPr>
                        <a:t> de até seis horas suplementares semanais</a:t>
                      </a:r>
                      <a:r>
                        <a:rPr lang="pt-BR" sz="2200" b="0" dirty="0" smtClean="0">
                          <a:effectLst/>
                          <a:latin typeface="+mn-lt"/>
                        </a:rPr>
                        <a:t>. </a:t>
                      </a:r>
                      <a:endParaRPr lang="pt-BR" sz="2400" dirty="0">
                        <a:solidFill>
                          <a:srgbClr val="FF0000"/>
                        </a:solidFill>
                        <a:effectLs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685731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95</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998835351"/>
              </p:ext>
            </p:extLst>
          </p:nvPr>
        </p:nvGraphicFramePr>
        <p:xfrm>
          <a:off x="275835" y="1315242"/>
          <a:ext cx="8501122" cy="35052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CONTRATO</a:t>
                      </a:r>
                      <a:r>
                        <a:rPr lang="pt-BR" sz="2600" baseline="0" dirty="0" smtClean="0"/>
                        <a:t> DE TRABALHO EM REGIME DE TEMPO PARCIAL</a:t>
                      </a:r>
                    </a:p>
                    <a:p>
                      <a:pPr algn="ctr"/>
                      <a:r>
                        <a:rPr lang="pt-BR" sz="2600" i="1" baseline="0" dirty="0" smtClean="0"/>
                        <a:t>- Das horas extras -</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2200" b="1" dirty="0" smtClean="0">
                          <a:effectLst/>
                          <a:latin typeface="+mn-lt"/>
                        </a:rPr>
                        <a:t>Art. 59</a:t>
                      </a:r>
                      <a:r>
                        <a:rPr lang="pt-BR" sz="2200" b="0" dirty="0" smtClean="0">
                          <a:effectLst/>
                          <a:latin typeface="+mn-lt"/>
                        </a:rPr>
                        <a:t>, §4º Os empregados sob o regime de tempo parcial </a:t>
                      </a:r>
                      <a:r>
                        <a:rPr lang="pt-BR" sz="2200" b="0" u="sng" dirty="0" smtClean="0">
                          <a:solidFill>
                            <a:schemeClr val="tx1"/>
                          </a:solidFill>
                          <a:effectLst/>
                          <a:latin typeface="+mn-lt"/>
                        </a:rPr>
                        <a:t>não poderão prestar horas extras.</a:t>
                      </a:r>
                      <a:endParaRPr lang="pt-BR" sz="2200" u="sng" dirty="0" smtClean="0">
                        <a:solidFill>
                          <a:schemeClr val="tx1"/>
                        </a:solidFill>
                        <a:effectLst/>
                        <a:latin typeface="+mn-lt"/>
                      </a:endParaRPr>
                    </a:p>
                    <a:p>
                      <a:pPr algn="just" rtl="0">
                        <a:lnSpc>
                          <a:spcPct val="100000"/>
                        </a:lnSpc>
                      </a:pPr>
                      <a:r>
                        <a:rPr lang="pt-BR" sz="2200" dirty="0" smtClean="0">
                          <a:solidFill>
                            <a:srgbClr val="FF0000"/>
                          </a:solidFill>
                          <a:effectLst/>
                          <a:latin typeface="Calibri" panose="020F0502020204030204" pitchFamily="34" charset="0"/>
                        </a:rPr>
                        <a:t>REVOGADO.</a:t>
                      </a:r>
                      <a:endParaRPr lang="pt-BR" sz="2200" dirty="0">
                        <a:solidFill>
                          <a:srgbClr val="FF0000"/>
                        </a:solidFill>
                        <a:effectLst/>
                        <a:latin typeface="Calibri" panose="020F0502020204030204" pitchFamily="34" charset="0"/>
                      </a:endParaRPr>
                    </a:p>
                  </a:txBody>
                  <a:tcPr/>
                </a:tc>
                <a:tc>
                  <a:txBody>
                    <a:bodyPr/>
                    <a:lstStyle/>
                    <a:p>
                      <a:pPr algn="just" rtl="0">
                        <a:lnSpc>
                          <a:spcPct val="100000"/>
                        </a:lnSpc>
                      </a:pPr>
                      <a:r>
                        <a:rPr lang="pt-BR" sz="2000" b="0" dirty="0" smtClean="0">
                          <a:effectLst/>
                          <a:latin typeface="+mn-lt"/>
                        </a:rPr>
                        <a:t>Art. 58-A [...]</a:t>
                      </a:r>
                    </a:p>
                    <a:p>
                      <a:pPr algn="just" rtl="0">
                        <a:lnSpc>
                          <a:spcPct val="100000"/>
                        </a:lnSpc>
                      </a:pPr>
                      <a:r>
                        <a:rPr lang="pt-BR" sz="2000" b="0" dirty="0" smtClean="0">
                          <a:effectLst/>
                          <a:latin typeface="+mn-lt"/>
                        </a:rPr>
                        <a:t>3º As horas suplementares à duração do trabalho semanal normal serão pagas com o acréscimo de 50% (cinquenta por cento) sobre o salário-hora normal.</a:t>
                      </a:r>
                      <a:endParaRPr lang="pt-BR" sz="2000" dirty="0" smtClean="0">
                        <a:effectLst/>
                        <a:latin typeface="+mn-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63166436"/>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96</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213797372"/>
              </p:ext>
            </p:extLst>
          </p:nvPr>
        </p:nvGraphicFramePr>
        <p:xfrm>
          <a:off x="275835" y="1315242"/>
          <a:ext cx="8501122" cy="50292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CONTRATO</a:t>
                      </a:r>
                      <a:r>
                        <a:rPr lang="pt-BR" sz="2600" baseline="0" dirty="0" smtClean="0"/>
                        <a:t> DE TRABALHO EM REGIME DE TEMPO PARCIAL</a:t>
                      </a:r>
                    </a:p>
                    <a:p>
                      <a:pPr algn="ctr"/>
                      <a:r>
                        <a:rPr lang="pt-BR" sz="2600" i="1" baseline="0" dirty="0" smtClean="0"/>
                        <a:t>- Das horas extras -</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solidFill>
                          <a:srgbClr val="FF0000"/>
                        </a:solidFill>
                        <a:effectLst/>
                        <a:latin typeface="Calibri" panose="020F0502020204030204" pitchFamily="34" charset="0"/>
                      </a:endParaRPr>
                    </a:p>
                  </a:txBody>
                  <a:tcPr/>
                </a:tc>
                <a:tc>
                  <a:txBody>
                    <a:bodyPr/>
                    <a:lstStyle/>
                    <a:p>
                      <a:pPr algn="just" rtl="0">
                        <a:lnSpc>
                          <a:spcPct val="100000"/>
                        </a:lnSpc>
                      </a:pPr>
                      <a:r>
                        <a:rPr lang="pt-BR" sz="2200" b="0" i="0" u="none" strike="noStrike" baseline="0" dirty="0" smtClean="0">
                          <a:latin typeface="Calibri" panose="020F0502020204030204" pitchFamily="34" charset="0"/>
                        </a:rPr>
                        <a:t>§ 4º Na hipótese de o contrato de trabalho em </a:t>
                      </a:r>
                      <a:r>
                        <a:rPr lang="pt-BR" sz="2200" b="0" i="0" u="sng" strike="noStrike" baseline="0" dirty="0" smtClean="0">
                          <a:latin typeface="Calibri" panose="020F0502020204030204" pitchFamily="34" charset="0"/>
                        </a:rPr>
                        <a:t>regime de tempo parcial</a:t>
                      </a:r>
                      <a:r>
                        <a:rPr lang="pt-BR" sz="2200" b="0" i="0" u="none" strike="noStrike" baseline="0" dirty="0" smtClean="0">
                          <a:latin typeface="Calibri" panose="020F0502020204030204" pitchFamily="34" charset="0"/>
                        </a:rPr>
                        <a:t> ser estabelecido em número </a:t>
                      </a:r>
                      <a:r>
                        <a:rPr lang="pt-BR" sz="2200" b="0" i="0" u="sng" strike="noStrike" baseline="0" dirty="0" smtClean="0">
                          <a:latin typeface="Calibri" panose="020F0502020204030204" pitchFamily="34" charset="0"/>
                        </a:rPr>
                        <a:t>inferior a vinte e seis horas semanais</a:t>
                      </a:r>
                      <a:r>
                        <a:rPr lang="pt-BR" sz="2200" b="0" i="0" u="none" strike="noStrike" baseline="0" dirty="0" smtClean="0">
                          <a:latin typeface="Calibri" panose="020F0502020204030204" pitchFamily="34" charset="0"/>
                        </a:rPr>
                        <a:t>, as horas suplementares a este quantitativo serão consideradas horas extras para fins do pagamento estipulado no § 3º, estando também </a:t>
                      </a:r>
                      <a:r>
                        <a:rPr lang="pt-BR" sz="2200" b="0" i="0" u="sng" strike="noStrike" baseline="0" dirty="0" smtClean="0">
                          <a:latin typeface="Calibri" panose="020F0502020204030204" pitchFamily="34" charset="0"/>
                        </a:rPr>
                        <a:t>limitadas a seis horas suplementares semanais</a:t>
                      </a:r>
                      <a:r>
                        <a:rPr lang="pt-BR" sz="2200" b="0" i="0" u="none" strike="noStrike" baseline="0" dirty="0" smtClean="0">
                          <a:latin typeface="Calibri" panose="020F0502020204030204" pitchFamily="34" charset="0"/>
                        </a:rPr>
                        <a:t>.</a:t>
                      </a:r>
                      <a:endParaRPr lang="pt-BR" sz="2200" dirty="0" smtClean="0">
                        <a:effectLst/>
                        <a:latin typeface="+mn-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4863380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467544"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srgbClr val="FF0000"/>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97</a:t>
            </a:fld>
            <a:endParaRPr lang="pt-BR" dirty="0">
              <a:solidFill>
                <a:prstClr val="black">
                  <a:tint val="75000"/>
                </a:prstClr>
              </a:solidFill>
            </a:endParaRPr>
          </a:p>
        </p:txBody>
      </p:sp>
      <p:graphicFrame>
        <p:nvGraphicFramePr>
          <p:cNvPr id="9" name="Tabela 8"/>
          <p:cNvGraphicFramePr>
            <a:graphicFrameLocks noGrp="1"/>
          </p:cNvGraphicFramePr>
          <p:nvPr>
            <p:extLst/>
          </p:nvPr>
        </p:nvGraphicFramePr>
        <p:xfrm>
          <a:off x="275835" y="1315242"/>
          <a:ext cx="8501122" cy="502920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algn="ctr"/>
                      <a:r>
                        <a:rPr lang="pt-BR" sz="2600" dirty="0" smtClean="0"/>
                        <a:t>CONTRATO</a:t>
                      </a:r>
                      <a:r>
                        <a:rPr lang="pt-BR" sz="2600" baseline="0" dirty="0" smtClean="0"/>
                        <a:t> DE TRABALHO EM REGIME DE TEMPO PARCIAL</a:t>
                      </a:r>
                    </a:p>
                    <a:p>
                      <a:pPr algn="ctr"/>
                      <a:r>
                        <a:rPr lang="pt-BR" sz="2600" i="1" baseline="0" dirty="0" smtClean="0"/>
                        <a:t>- Das horas extras -</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endParaRPr lang="pt-BR" sz="2200" dirty="0">
                        <a:solidFill>
                          <a:srgbClr val="FF0000"/>
                        </a:solidFill>
                        <a:effectLst/>
                        <a:latin typeface="Calibri" panose="020F0502020204030204" pitchFamily="34" charset="0"/>
                      </a:endParaRPr>
                    </a:p>
                  </a:txBody>
                  <a:tcPr/>
                </a:tc>
                <a:tc>
                  <a:txBody>
                    <a:bodyPr/>
                    <a:lstStyle/>
                    <a:p>
                      <a:pPr algn="just" rtl="0">
                        <a:lnSpc>
                          <a:spcPct val="100000"/>
                        </a:lnSpc>
                      </a:pPr>
                      <a:r>
                        <a:rPr lang="pt-BR" sz="2200" dirty="0" smtClean="0">
                          <a:effectLst/>
                          <a:latin typeface="+mn-lt"/>
                        </a:rPr>
                        <a:t>§ 5º As </a:t>
                      </a:r>
                      <a:r>
                        <a:rPr lang="pt-BR" sz="2200" u="sng" dirty="0" smtClean="0">
                          <a:effectLst/>
                          <a:latin typeface="+mn-lt"/>
                        </a:rPr>
                        <a:t>horas suplementares</a:t>
                      </a:r>
                      <a:r>
                        <a:rPr lang="pt-BR" sz="2200" dirty="0" smtClean="0">
                          <a:effectLst/>
                          <a:latin typeface="+mn-lt"/>
                        </a:rPr>
                        <a:t> da jornada de trabalho normal poderão ser </a:t>
                      </a:r>
                      <a:r>
                        <a:rPr lang="pt-BR" sz="2200" u="sng" dirty="0" smtClean="0">
                          <a:effectLst/>
                          <a:latin typeface="+mn-lt"/>
                        </a:rPr>
                        <a:t>compensadas diretamente até a semana imediatamente posterior</a:t>
                      </a:r>
                      <a:r>
                        <a:rPr lang="pt-BR" sz="2200" dirty="0" smtClean="0">
                          <a:effectLst/>
                          <a:latin typeface="+mn-lt"/>
                        </a:rPr>
                        <a:t> à da sua execução, devendo ser feita a sua quitação na folha de pagamento do mês subsequente, </a:t>
                      </a:r>
                      <a:r>
                        <a:rPr lang="pt-BR" sz="2200" u="sng" dirty="0" smtClean="0">
                          <a:effectLst/>
                          <a:latin typeface="+mn-lt"/>
                        </a:rPr>
                        <a:t>caso não sejam compensadas</a:t>
                      </a:r>
                      <a:r>
                        <a:rPr lang="pt-BR" sz="2200" dirty="0" smtClean="0">
                          <a:effectLst/>
                          <a:latin typeface="+mn-lt"/>
                        </a:rPr>
                        <a:t>.</a:t>
                      </a:r>
                    </a:p>
                    <a:p>
                      <a:pPr algn="just" rtl="0">
                        <a:lnSpc>
                          <a:spcPct val="100000"/>
                        </a:lnSpc>
                      </a:pPr>
                      <a:endParaRPr lang="pt-BR" sz="2200" dirty="0" smtClean="0">
                        <a:effectLst/>
                        <a:latin typeface="+mn-lt"/>
                      </a:endParaRPr>
                    </a:p>
                  </a:txBody>
                  <a:tcPr/>
                </a:tc>
              </a:tr>
              <a:tr h="116875">
                <a:tc gridSpan="2">
                  <a:txBody>
                    <a:bodyPr/>
                    <a:lstStyle/>
                    <a:p>
                      <a:pPr marL="0" indent="0" algn="l">
                        <a:buNone/>
                      </a:pPr>
                      <a:r>
                        <a:rPr lang="pt-BR" sz="1600" dirty="0" smtClean="0"/>
                        <a:t>O que mudou: </a:t>
                      </a:r>
                      <a:r>
                        <a:rPr lang="pt-BR" sz="1600" dirty="0" smtClean="0">
                          <a:solidFill>
                            <a:srgbClr val="FF0000"/>
                          </a:solidFill>
                        </a:rPr>
                        <a:t>Ver</a:t>
                      </a: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6161078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98</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2618484221"/>
              </p:ext>
            </p:extLst>
          </p:nvPr>
        </p:nvGraphicFramePr>
        <p:xfrm>
          <a:off x="275835" y="1315242"/>
          <a:ext cx="8501122" cy="460248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EM REGIME DE TEMPO PARCIAL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1" u="none" strike="noStrike" kern="1200" cap="none" spc="0" normalizeH="0" baseline="0" noProof="0" dirty="0" smtClean="0">
                          <a:ln>
                            <a:noFill/>
                          </a:ln>
                          <a:solidFill>
                            <a:prstClr val="white"/>
                          </a:solidFill>
                          <a:effectLst/>
                          <a:uLnTx/>
                          <a:uFillTx/>
                          <a:latin typeface="+mn-lt"/>
                        </a:rPr>
                        <a:t>- Das férias - regência</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a:r>
                        <a:rPr lang="pt-BR" sz="2400" b="1" i="0" u="none" strike="noStrike" baseline="0" dirty="0" smtClean="0">
                          <a:solidFill>
                            <a:srgbClr val="000000"/>
                          </a:solidFill>
                          <a:latin typeface="Calibri" panose="020F0502020204030204" pitchFamily="34" charset="0"/>
                        </a:rPr>
                        <a:t>Art. 130-A</a:t>
                      </a:r>
                      <a:r>
                        <a:rPr lang="pt-BR" sz="2400" b="0" i="0" u="none" strike="noStrike" baseline="0" dirty="0" smtClean="0">
                          <a:solidFill>
                            <a:srgbClr val="000000"/>
                          </a:solidFill>
                          <a:latin typeface="Calibri" panose="020F0502020204030204" pitchFamily="34" charset="0"/>
                        </a:rPr>
                        <a:t>. Na modalidade do </a:t>
                      </a:r>
                      <a:r>
                        <a:rPr lang="pt-BR" sz="2400" b="0" i="0" u="sng" strike="noStrike" baseline="0" dirty="0" smtClean="0">
                          <a:solidFill>
                            <a:srgbClr val="000000"/>
                          </a:solidFill>
                          <a:latin typeface="Calibri" panose="020F0502020204030204" pitchFamily="34" charset="0"/>
                        </a:rPr>
                        <a:t>regime de tempo parcial</a:t>
                      </a:r>
                      <a:r>
                        <a:rPr lang="pt-BR" sz="2400" b="0" i="0" u="none" strike="noStrike" baseline="0" dirty="0" smtClean="0">
                          <a:solidFill>
                            <a:srgbClr val="000000"/>
                          </a:solidFill>
                          <a:latin typeface="Calibri" panose="020F0502020204030204" pitchFamily="34" charset="0"/>
                        </a:rPr>
                        <a:t>, após cada período de doze meses de vigência do contrato de trabalho, o empregado terá direito a férias, na seguinte proporção: [...] </a:t>
                      </a:r>
                      <a:r>
                        <a:rPr lang="pt-BR" sz="2400" b="0" i="0" u="none" strike="noStrike" baseline="0" dirty="0" smtClean="0">
                          <a:solidFill>
                            <a:srgbClr val="FF0000"/>
                          </a:solidFill>
                          <a:latin typeface="Calibri" panose="020F0502020204030204" pitchFamily="34" charset="0"/>
                        </a:rPr>
                        <a:t>REVOGADO.</a:t>
                      </a:r>
                    </a:p>
                    <a:p>
                      <a:pPr algn="just"/>
                      <a:r>
                        <a:rPr lang="pt-BR" sz="2400" b="0" i="0" u="none" strike="noStrike" baseline="0" dirty="0" smtClean="0">
                          <a:solidFill>
                            <a:srgbClr val="000000"/>
                          </a:solidFill>
                          <a:latin typeface="Calibri" panose="020F0502020204030204" pitchFamily="34" charset="0"/>
                        </a:rPr>
                        <a:t>	</a:t>
                      </a:r>
                      <a:endParaRPr lang="pt-BR" sz="1600" dirty="0">
                        <a:effectLst/>
                      </a:endParaRPr>
                    </a:p>
                  </a:txBody>
                  <a:tcPr/>
                </a:tc>
                <a:tc>
                  <a:txBody>
                    <a:bodyPr/>
                    <a:lstStyle/>
                    <a:p>
                      <a:pPr algn="just" rtl="0">
                        <a:lnSpc>
                          <a:spcPct val="100000"/>
                        </a:lnSpc>
                      </a:pPr>
                      <a:r>
                        <a:rPr lang="pt-BR" sz="2400" b="0" dirty="0" smtClean="0">
                          <a:effectLst/>
                          <a:latin typeface="+mj-lt"/>
                        </a:rPr>
                        <a:t> </a:t>
                      </a:r>
                      <a:r>
                        <a:rPr lang="pt-BR" sz="2200" dirty="0" smtClean="0">
                          <a:effectLst/>
                          <a:latin typeface="Calibri" panose="020F0502020204030204" pitchFamily="34" charset="0"/>
                        </a:rPr>
                        <a:t>Art. 58-A […]</a:t>
                      </a:r>
                    </a:p>
                    <a:p>
                      <a:pPr algn="just" rtl="0">
                        <a:lnSpc>
                          <a:spcPct val="100000"/>
                        </a:lnSpc>
                      </a:pPr>
                      <a:r>
                        <a:rPr lang="pt-BR" sz="2200" dirty="0" smtClean="0">
                          <a:effectLst/>
                          <a:latin typeface="Calibri" panose="020F0502020204030204" pitchFamily="34" charset="0"/>
                        </a:rPr>
                        <a:t/>
                      </a:r>
                      <a:br>
                        <a:rPr lang="pt-BR" sz="2200" dirty="0" smtClean="0">
                          <a:effectLst/>
                          <a:latin typeface="Calibri" panose="020F0502020204030204" pitchFamily="34" charset="0"/>
                        </a:rPr>
                      </a:br>
                      <a:endParaRPr lang="pt-BR" sz="2200" dirty="0" smtClean="0">
                        <a:effectLst/>
                        <a:latin typeface="Calibri" panose="020F0502020204030204" pitchFamily="34" charset="0"/>
                      </a:endParaRPr>
                    </a:p>
                    <a:p>
                      <a:pPr algn="just" rtl="0">
                        <a:lnSpc>
                          <a:spcPct val="100000"/>
                        </a:lnSpc>
                      </a:pPr>
                      <a:r>
                        <a:rPr lang="pt-BR" sz="2200" b="1" dirty="0" smtClean="0">
                          <a:effectLst/>
                          <a:latin typeface="Calibri" panose="020F0502020204030204" pitchFamily="34" charset="0"/>
                        </a:rPr>
                        <a:t>§ 7º As férias do regime de tempo parcial são regidas pelo art. 130 desta Consolidação.</a:t>
                      </a:r>
                    </a:p>
                    <a:p>
                      <a:pPr algn="just" rtl="0">
                        <a:lnSpc>
                          <a:spcPct val="100000"/>
                        </a:lnSpc>
                      </a:pP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2124128"/>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785786" y="2143116"/>
            <a:ext cx="7772400" cy="1470025"/>
          </a:xfrm>
        </p:spPr>
        <p:txBody>
          <a:bodyPr>
            <a:normAutofit/>
          </a:bodyPr>
          <a:lstStyle/>
          <a:p>
            <a:pPr marL="457200" lvl="0" indent="-457200" fontAlgn="base">
              <a:lnSpc>
                <a:spcPct val="90000"/>
              </a:lnSpc>
              <a:spcBef>
                <a:spcPct val="20000"/>
              </a:spcBef>
              <a:spcAft>
                <a:spcPct val="0"/>
              </a:spcAft>
            </a:pPr>
            <a:r>
              <a:rPr kumimoji="0" lang="pt-BR" sz="3200" b="0" i="0" u="none" strike="noStrike" kern="0" cap="none" spc="0" normalizeH="0" baseline="0" noProof="0" dirty="0" smtClean="0">
                <a:ln>
                  <a:noFill/>
                </a:ln>
                <a:solidFill>
                  <a:srgbClr val="003366"/>
                </a:solidFill>
                <a:effectLst/>
                <a:uLnTx/>
                <a:uFillTx/>
                <a:latin typeface="Arial"/>
                <a:ea typeface="+mn-ea"/>
                <a:cs typeface="+mn-cs"/>
              </a:rPr>
              <a:t/>
            </a:r>
            <a:br>
              <a:rPr kumimoji="0" lang="pt-BR" sz="3200" b="0" i="0" u="none" strike="noStrike" kern="0" cap="none" spc="0" normalizeH="0" baseline="0" noProof="0" dirty="0" smtClean="0">
                <a:ln>
                  <a:noFill/>
                </a:ln>
                <a:solidFill>
                  <a:srgbClr val="003366"/>
                </a:solidFill>
                <a:effectLst/>
                <a:uLnTx/>
                <a:uFillTx/>
                <a:latin typeface="Arial"/>
                <a:ea typeface="+mn-ea"/>
                <a:cs typeface="+mn-cs"/>
              </a:rPr>
            </a:br>
            <a:r>
              <a:rPr kumimoji="0" lang="pt-BR" sz="1800" b="0" i="0" u="none" strike="noStrike" kern="0" cap="none" spc="0" normalizeH="0" baseline="0" noProof="0" dirty="0" smtClean="0">
                <a:ln>
                  <a:noFill/>
                </a:ln>
                <a:solidFill>
                  <a:srgbClr val="003366"/>
                </a:solidFill>
                <a:effectLst/>
                <a:uLnTx/>
                <a:uFillTx/>
                <a:latin typeface="Arial"/>
                <a:ea typeface="+mn-ea"/>
                <a:cs typeface="+mn-cs"/>
              </a:rPr>
              <a:t/>
            </a:r>
            <a:br>
              <a:rPr kumimoji="0" lang="pt-BR" sz="1800" b="0" i="0" u="none" strike="noStrike" kern="0" cap="none" spc="0" normalizeH="0" baseline="0" noProof="0" dirty="0" smtClean="0">
                <a:ln>
                  <a:noFill/>
                </a:ln>
                <a:solidFill>
                  <a:srgbClr val="003366"/>
                </a:solidFill>
                <a:effectLst/>
                <a:uLnTx/>
                <a:uFillTx/>
                <a:latin typeface="Arial"/>
                <a:ea typeface="+mn-ea"/>
                <a:cs typeface="+mn-cs"/>
              </a:rPr>
            </a:br>
            <a:endParaRPr lang="pt-BR" dirty="0"/>
          </a:p>
        </p:txBody>
      </p:sp>
      <p:sp>
        <p:nvSpPr>
          <p:cNvPr id="3" name="CaixaDeTexto 2"/>
          <p:cNvSpPr txBox="1"/>
          <p:nvPr/>
        </p:nvSpPr>
        <p:spPr>
          <a:xfrm>
            <a:off x="2332252" y="692696"/>
            <a:ext cx="223524" cy="369332"/>
          </a:xfrm>
          <a:prstGeom prst="rect">
            <a:avLst/>
          </a:prstGeom>
          <a:noFill/>
        </p:spPr>
        <p:txBody>
          <a:bodyPr wrap="none" rtlCol="0">
            <a:spAutoFit/>
          </a:bodyPr>
          <a:lstStyle/>
          <a:p>
            <a:endParaRPr lang="pt-BR" dirty="0">
              <a:solidFill>
                <a:prstClr val="black"/>
              </a:solidFill>
            </a:endParaRPr>
          </a:p>
        </p:txBody>
      </p:sp>
      <p:sp>
        <p:nvSpPr>
          <p:cNvPr id="5" name="CaixaDeTexto 4"/>
          <p:cNvSpPr txBox="1"/>
          <p:nvPr/>
        </p:nvSpPr>
        <p:spPr>
          <a:xfrm>
            <a:off x="251520" y="516067"/>
            <a:ext cx="6480720" cy="523220"/>
          </a:xfrm>
          <a:prstGeom prst="rect">
            <a:avLst/>
          </a:prstGeom>
          <a:noFill/>
        </p:spPr>
        <p:txBody>
          <a:bodyPr wrap="square" rtlCol="0">
            <a:spAutoFit/>
          </a:bodyPr>
          <a:lstStyle/>
          <a:p>
            <a:pPr algn="ctr"/>
            <a:r>
              <a:rPr lang="pt-BR" sz="2800" b="1" dirty="0" smtClean="0">
                <a:solidFill>
                  <a:prstClr val="black"/>
                </a:solidFill>
              </a:rPr>
              <a:t>Dos contratos de trabalho atípicos</a:t>
            </a:r>
            <a:endParaRPr lang="pt-BR" sz="2800" b="1" dirty="0">
              <a:solidFill>
                <a:prstClr val="black"/>
              </a:solidFill>
            </a:endParaRPr>
          </a:p>
        </p:txBody>
      </p:sp>
      <p:sp>
        <p:nvSpPr>
          <p:cNvPr id="6" name="Espaço Reservado para Número de Slide 5"/>
          <p:cNvSpPr>
            <a:spLocks noGrp="1"/>
          </p:cNvSpPr>
          <p:nvPr>
            <p:ph type="sldNum" sz="quarter" idx="12"/>
          </p:nvPr>
        </p:nvSpPr>
        <p:spPr/>
        <p:txBody>
          <a:bodyPr/>
          <a:lstStyle/>
          <a:p>
            <a:fld id="{1E4AF029-82AB-4308-94F5-B9DA5820261B}" type="slidenum">
              <a:rPr lang="pt-BR" smtClean="0">
                <a:solidFill>
                  <a:prstClr val="black">
                    <a:tint val="75000"/>
                  </a:prstClr>
                </a:solidFill>
              </a:rPr>
              <a:pPr/>
              <a:t>99</a:t>
            </a:fld>
            <a:endParaRPr lang="pt-BR" dirty="0">
              <a:solidFill>
                <a:prstClr val="black">
                  <a:tint val="75000"/>
                </a:prstClr>
              </a:solidFill>
            </a:endParaRPr>
          </a:p>
        </p:txBody>
      </p:sp>
      <p:graphicFrame>
        <p:nvGraphicFramePr>
          <p:cNvPr id="9" name="Tabela 8"/>
          <p:cNvGraphicFramePr>
            <a:graphicFrameLocks noGrp="1"/>
          </p:cNvGraphicFramePr>
          <p:nvPr>
            <p:extLst>
              <p:ext uri="{D42A27DB-BD31-4B8C-83A1-F6EECF244321}">
                <p14:modId xmlns:p14="http://schemas.microsoft.com/office/powerpoint/2010/main" val="1192425379"/>
              </p:ext>
            </p:extLst>
          </p:nvPr>
        </p:nvGraphicFramePr>
        <p:xfrm>
          <a:off x="275835" y="1315242"/>
          <a:ext cx="8501122" cy="5303520"/>
        </p:xfrm>
        <a:graphic>
          <a:graphicData uri="http://schemas.openxmlformats.org/drawingml/2006/table">
            <a:tbl>
              <a:tblPr firstRow="1" bandRow="1">
                <a:tableStyleId>{5C22544A-7EE6-4342-B048-85BDC9FD1C3A}</a:tableStyleId>
              </a:tblPr>
              <a:tblGrid>
                <a:gridCol w="4250560"/>
                <a:gridCol w="4250562"/>
              </a:tblGrid>
              <a:tr h="18288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0" u="none" strike="noStrike" kern="1200" cap="none" spc="0" normalizeH="0" baseline="0" noProof="0" dirty="0" smtClean="0">
                          <a:ln>
                            <a:noFill/>
                          </a:ln>
                          <a:solidFill>
                            <a:prstClr val="white"/>
                          </a:solidFill>
                          <a:effectLst/>
                          <a:uLnTx/>
                          <a:uFillTx/>
                          <a:latin typeface="+mn-lt"/>
                        </a:rPr>
                        <a:t>CONTRATO DE TRABALHO EM REGIME DE TEMPO PARCIAL</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pt-BR" sz="2600" b="1" i="1" u="none" strike="noStrike" kern="1200" cap="none" spc="0" normalizeH="0" baseline="0" noProof="0" dirty="0" smtClean="0">
                          <a:ln>
                            <a:noFill/>
                          </a:ln>
                          <a:solidFill>
                            <a:prstClr val="white"/>
                          </a:solidFill>
                          <a:effectLst/>
                          <a:uLnTx/>
                          <a:uFillTx/>
                          <a:latin typeface="+mn-lt"/>
                        </a:rPr>
                        <a:t>- Das férias - regência</a:t>
                      </a:r>
                      <a:endParaRPr lang="pt-BR" sz="2600" i="1" dirty="0"/>
                    </a:p>
                  </a:txBody>
                  <a:tcPr/>
                </a:tc>
                <a:tc hMerge="1">
                  <a:txBody>
                    <a:bodyPr/>
                    <a:lstStyle/>
                    <a:p>
                      <a:pPr algn="ctr"/>
                      <a:endParaRPr lang="pt-BR" dirty="0"/>
                    </a:p>
                  </a:txBody>
                  <a:tcPr/>
                </a:tc>
              </a:tr>
              <a:tr h="182880">
                <a:tc>
                  <a:txBody>
                    <a:bodyPr/>
                    <a:lstStyle/>
                    <a:p>
                      <a:pPr algn="ctr"/>
                      <a:r>
                        <a:rPr lang="pt-BR" dirty="0" smtClean="0"/>
                        <a:t>CLT ANTERIOR</a:t>
                      </a:r>
                      <a:endParaRPr lang="pt-BR" dirty="0"/>
                    </a:p>
                  </a:txBody>
                  <a:tcPr/>
                </a:tc>
                <a:tc>
                  <a:txBody>
                    <a:bodyPr/>
                    <a:lstStyle/>
                    <a:p>
                      <a:pPr algn="ctr"/>
                      <a:r>
                        <a:rPr lang="pt-BR" dirty="0" smtClean="0"/>
                        <a:t>CLT – LEI Nº 13.467/2017</a:t>
                      </a:r>
                      <a:endParaRPr lang="pt-BR" dirty="0"/>
                    </a:p>
                  </a:txBody>
                  <a:tcPr/>
                </a:tc>
              </a:tr>
              <a:tr h="116875">
                <a:tc>
                  <a:txBody>
                    <a:bodyPr/>
                    <a:lstStyle/>
                    <a:p>
                      <a:pPr algn="just" rtl="0">
                        <a:lnSpc>
                          <a:spcPct val="100000"/>
                        </a:lnSpc>
                      </a:pPr>
                      <a:r>
                        <a:rPr lang="pt-BR" sz="1700" dirty="0" smtClean="0">
                          <a:effectLst/>
                          <a:latin typeface="Calibri" panose="020F0502020204030204" pitchFamily="34" charset="0"/>
                        </a:rPr>
                        <a:t>Art. 130 - Após cada período de 12 (doze) meses de vigência do contrato de trabalho, o empregado terá direito a férias, na seguinte proporção:</a:t>
                      </a:r>
                    </a:p>
                    <a:p>
                      <a:pPr algn="just" rtl="0"/>
                      <a:r>
                        <a:rPr lang="pt-BR" sz="1700" dirty="0" smtClean="0">
                          <a:effectLst/>
                          <a:latin typeface="Calibri" panose="020F0502020204030204" pitchFamily="34" charset="0"/>
                        </a:rPr>
                        <a:t>I - 30 (trinta) dias corridos, quando não houver faltado ao serviço mais de 5 (cinco) vezes;</a:t>
                      </a:r>
                    </a:p>
                    <a:p>
                      <a:pPr algn="just" rtl="0"/>
                      <a:r>
                        <a:rPr lang="pt-BR" sz="1700" dirty="0" smtClean="0">
                          <a:effectLst/>
                          <a:latin typeface="Calibri" panose="020F0502020204030204" pitchFamily="34" charset="0"/>
                        </a:rPr>
                        <a:t>II - 24 (vinte e quatro) dias corridos, quando houver tido de 6 (seis) a 14 (quatorze) faltas;</a:t>
                      </a:r>
                    </a:p>
                    <a:p>
                      <a:pPr algn="just" rtl="0"/>
                      <a:r>
                        <a:rPr lang="pt-BR" sz="1700" dirty="0" smtClean="0">
                          <a:effectLst/>
                          <a:latin typeface="Calibri" panose="020F0502020204030204" pitchFamily="34" charset="0"/>
                        </a:rPr>
                        <a:t>III - 18 (dezoito) dias corridos, quando houver tido de 15 (quinze) a 23 (vinte e três) faltas;</a:t>
                      </a:r>
                    </a:p>
                    <a:p>
                      <a:pPr algn="just" rtl="0"/>
                      <a:r>
                        <a:rPr lang="pt-BR" sz="1700" dirty="0" smtClean="0">
                          <a:effectLst/>
                          <a:latin typeface="Calibri" panose="020F0502020204030204" pitchFamily="34" charset="0"/>
                        </a:rPr>
                        <a:t>IV - 12 (doze) dias corridos, quando houver tido de 24 (vinte e quatro) a 32 (trinta e duas) faltas.</a:t>
                      </a:r>
                      <a:endParaRPr lang="pt-BR" sz="1700" dirty="0">
                        <a:effectLst/>
                      </a:endParaRPr>
                    </a:p>
                  </a:txBody>
                  <a:tcPr/>
                </a:tc>
                <a:tc>
                  <a:txBody>
                    <a:bodyPr/>
                    <a:lstStyle/>
                    <a:p>
                      <a:pPr algn="just" rtl="0">
                        <a:lnSpc>
                          <a:spcPct val="100000"/>
                        </a:lnSpc>
                      </a:pPr>
                      <a:r>
                        <a:rPr lang="pt-BR" sz="2400" b="0" dirty="0" smtClean="0">
                          <a:effectLst/>
                          <a:latin typeface="+mj-lt"/>
                        </a:rPr>
                        <a:t> Redação do art. 130</a:t>
                      </a:r>
                      <a:endParaRPr lang="pt-BR" sz="2400" dirty="0">
                        <a:solidFill>
                          <a:srgbClr val="FF0000"/>
                        </a:solidFill>
                        <a:effectLst/>
                        <a:latin typeface="+mj-lt"/>
                      </a:endParaRPr>
                    </a:p>
                  </a:txBody>
                  <a:tcPr/>
                </a:tc>
              </a:tr>
              <a:tr h="116875">
                <a:tc gridSpan="2">
                  <a:txBody>
                    <a:bodyPr/>
                    <a:lstStyle/>
                    <a:p>
                      <a:pPr marL="0" indent="0" algn="l">
                        <a:buNone/>
                      </a:pPr>
                      <a:endParaRPr lang="pt-BR" sz="1600" dirty="0">
                        <a:solidFill>
                          <a:srgbClr val="FF0000"/>
                        </a:solidFill>
                      </a:endParaRPr>
                    </a:p>
                  </a:txBody>
                  <a:tcPr/>
                </a:tc>
                <a:tc hMerge="1">
                  <a:txBody>
                    <a:bodyPr/>
                    <a:lstStyle/>
                    <a:p>
                      <a:endParaRPr lang="pt-BR"/>
                    </a:p>
                  </a:txBody>
                  <a:tcPr/>
                </a:tc>
              </a:tr>
            </a:tbl>
          </a:graphicData>
        </a:graphic>
      </p:graphicFrame>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416443"/>
            <a:ext cx="952500" cy="89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235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12154</TotalTime>
  <Words>15323</Words>
  <Application>Microsoft Office PowerPoint</Application>
  <PresentationFormat>Apresentação na tela (4:3)</PresentationFormat>
  <Paragraphs>1775</Paragraphs>
  <Slides>177</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177</vt:i4>
      </vt:variant>
    </vt:vector>
  </HeadingPairs>
  <TitlesOfParts>
    <vt:vector size="182" baseType="lpstr">
      <vt:lpstr>Arial</vt:lpstr>
      <vt:lpstr>Calibri</vt:lpstr>
      <vt:lpstr>Calibri, Calibri, sans-serif</vt:lpstr>
      <vt:lpstr>Times New Roman</vt:lpstr>
      <vt:lpstr>Tema do Office</vt:lpstr>
      <vt:lpstr>IMPACTOS DA REFORMA TRABALHISTA NO REGIME DE EMPREGOS PÚBLICOS.</vt:lpstr>
      <vt:lpstr>CONSIDERAÇÕES PRELIMINARES</vt:lpstr>
      <vt:lpstr>  </vt:lpstr>
      <vt:lpstr>REFORMA TRABALHISTA</vt:lpstr>
      <vt:lpstr>A QUEM SE APLICA</vt:lpstr>
      <vt:lpstr>A QUEM SE APLICA</vt:lpstr>
      <vt:lpstr>REGIME JURÍDICO “ÚNICO”?</vt:lpstr>
      <vt:lpstr>    </vt:lpstr>
      <vt:lpstr>    </vt:lpstr>
      <vt:lpstr>   EXCEÇÃO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reforma eleitoral - eleições 2016 e as condutas vedadas no ano eleitoral</dc:title>
  <dc:creator>Gilberto</dc:creator>
  <cp:lastModifiedBy>Ana-Paula</cp:lastModifiedBy>
  <cp:revision>1757</cp:revision>
  <dcterms:created xsi:type="dcterms:W3CDTF">2016-02-02T23:25:20Z</dcterms:created>
  <dcterms:modified xsi:type="dcterms:W3CDTF">2018-02-22T11:54:07Z</dcterms:modified>
</cp:coreProperties>
</file>