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988" r:id="rId2"/>
    <p:sldId id="258" r:id="rId3"/>
    <p:sldId id="1009" r:id="rId4"/>
    <p:sldId id="1011" r:id="rId5"/>
    <p:sldId id="1010" r:id="rId6"/>
    <p:sldId id="1012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908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F0044C-9F1F-45E6-A374-B173EA22C6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5E739A0-94B3-45BC-90D5-383336567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FEA2B20-E431-41FA-ADF1-5B4C90062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B050-6987-489D-A631-F95A37F0011C}" type="datetimeFigureOut">
              <a:rPr lang="pt-BR" smtClean="0"/>
              <a:t>17/04/2021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E9C2A37-19AE-4831-B2EB-D3B8E0A86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31F3AC1-B1D3-4801-9B65-B788369B7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DF5F-0552-475B-ACC2-344685D8B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7749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9C2E3A-9F8C-4049-A2B5-BC6F8057A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078A34D-9740-4173-A7D2-374775B0D6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CA47A14-5C6A-44D4-BF80-715EA2D56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B050-6987-489D-A631-F95A37F0011C}" type="datetimeFigureOut">
              <a:rPr lang="pt-BR" smtClean="0"/>
              <a:t>17/04/2021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C5CA44E-1882-4CD5-84B6-61EB1188C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4441BF3-A923-4FAC-96E1-54ADB77D6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DF5F-0552-475B-ACC2-344685D8B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3029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31EE926-081C-4ED2-A131-8A8F874DA3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B1B9369-06D7-4F31-A5F1-3BF6EA1DDB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6FA00B4-903C-40E5-AA7D-0433B16D3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B050-6987-489D-A631-F95A37F0011C}" type="datetimeFigureOut">
              <a:rPr lang="pt-BR" smtClean="0"/>
              <a:t>17/04/2021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70E4A41-C7D9-466C-B061-6A5CA94CF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5D1B27D-13DC-4587-8F01-002109E83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DF5F-0552-475B-ACC2-344685D8B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5690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1A2194-BDA0-432B-8F20-A6ACAAC7D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8D59CD8-554A-4270-977D-AF0866D8B5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A249089-1191-4D2B-AFD7-C74CB9531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B050-6987-489D-A631-F95A37F0011C}" type="datetimeFigureOut">
              <a:rPr lang="pt-BR" smtClean="0"/>
              <a:t>17/04/2021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F676698-E538-4852-B025-01F685801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025F07E-EEE9-414D-A879-52ACD1AC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DF5F-0552-475B-ACC2-344685D8B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3422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B6E481-9AAC-4D11-8706-8851B6DBD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64148F0-00EC-466C-85CE-ED97C92D71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DDA40D9-0821-44E0-919C-64C881620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B050-6987-489D-A631-F95A37F0011C}" type="datetimeFigureOut">
              <a:rPr lang="pt-BR" smtClean="0"/>
              <a:t>17/04/2021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3D424BD-2083-4C38-910E-EE3235162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22D4AB4-75FC-41FD-970C-BA2B34F9C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DF5F-0552-475B-ACC2-344685D8B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6499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0A7C07-2985-4DBC-B684-476FB4448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AFCC3AA-750F-4698-A6FF-465D6CAD62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273E837-776F-48D2-BA35-00A4617E45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633864A-33AB-4F52-89A5-7332097B1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B050-6987-489D-A631-F95A37F0011C}" type="datetimeFigureOut">
              <a:rPr lang="pt-BR" smtClean="0"/>
              <a:t>17/04/2021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75B614A-6305-4E74-8583-C39617610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734DAC0-F777-4A4B-91B8-3EAB38E9F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DF5F-0552-475B-ACC2-344685D8B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54239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F240AF-108A-49B7-A2EB-562C4C43C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5D949BB-F598-45CA-A69C-7F01BA79FA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4F4A24E-106A-4749-8C07-9E278D533B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BBD7EE3-FED8-4B1B-A9EF-5199E83669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A1A96E2-A531-4DA5-91F6-92C58B5174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FF03D75-8D1D-4C4D-A806-84C58E785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B050-6987-489D-A631-F95A37F0011C}" type="datetimeFigureOut">
              <a:rPr lang="pt-BR" smtClean="0"/>
              <a:t>17/04/2021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CB6B687-419B-4754-8FDB-6CFFE4C7A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321AE16-F936-4B04-9B87-217824018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DF5F-0552-475B-ACC2-344685D8B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0063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C7248E-791E-453F-BFD1-6A2A0FE4D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9A712D3-E734-400B-A1B0-208F4F7BF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B050-6987-489D-A631-F95A37F0011C}" type="datetimeFigureOut">
              <a:rPr lang="pt-BR" smtClean="0"/>
              <a:t>17/04/2021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504746F0-4351-4289-91A6-E625D3D42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27D2947-1CA1-49E6-A486-AC4C6EAD8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DF5F-0552-475B-ACC2-344685D8B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5436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F31DADA3-53E8-40EF-9DEE-95A4C98B9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B050-6987-489D-A631-F95A37F0011C}" type="datetimeFigureOut">
              <a:rPr lang="pt-BR" smtClean="0"/>
              <a:t>17/04/2021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B518FEE-2B62-438D-A2F0-E3B67A588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C9C3D2D-A473-40C0-BC49-EA54773C2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DF5F-0552-475B-ACC2-344685D8B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7019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3F1C5E-8BA5-40E6-B040-47C4DCDB4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1FF74A1-982F-4482-9724-3C5CAE4640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C26D138-06C5-4109-A218-5250384EE1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75ADD67-D643-488F-9060-616AF4E7F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B050-6987-489D-A631-F95A37F0011C}" type="datetimeFigureOut">
              <a:rPr lang="pt-BR" smtClean="0"/>
              <a:t>17/04/2021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574845C-E72C-4403-B16C-3E67E7DEE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9E4601A-62D6-40DD-B351-6CDE80D0E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DF5F-0552-475B-ACC2-344685D8B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0902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F552AA-E91E-4722-AAFB-87BCE3966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78AE0A2-8ED1-48AC-BF66-3061D51EE1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B164F93-ABA7-430F-A9B9-8C064025B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7E65957-E87D-41DD-A968-BBAB35D9B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B050-6987-489D-A631-F95A37F0011C}" type="datetimeFigureOut">
              <a:rPr lang="pt-BR" smtClean="0"/>
              <a:t>17/04/2021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AE16B13-5F67-4F89-A5E4-EEAF7C58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A67D641-DD3E-4DAE-A95B-ADBE7EC7F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DF5F-0552-475B-ACC2-344685D8B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1876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DE33CDB2-357E-4890-A96F-F5C44BF5C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92D6830-1AB0-4273-896F-A1BB57B2D4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8D37569-500C-472B-B839-1A17076893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1B050-6987-489D-A631-F95A37F0011C}" type="datetimeFigureOut">
              <a:rPr lang="pt-BR" smtClean="0"/>
              <a:t>17/04/2021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03A9F2F-F7DE-42BF-9948-A55D436C4D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2ECC3F3-3A66-4FD3-9D07-418AAE4F13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1DF5F-0552-475B-ACC2-344685D8B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6740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351D3E89-CE45-48A9-BF6C-D4C554017A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247" t="15395" r="19897" b="10378"/>
          <a:stretch/>
        </p:blipFill>
        <p:spPr>
          <a:xfrm>
            <a:off x="2782478" y="408075"/>
            <a:ext cx="5024487" cy="6041849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5462AF0A-63B3-4B9A-A3A9-6570BF81FD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9771" y="445685"/>
            <a:ext cx="2581935" cy="40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850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E3CEA41-BEB4-49EB-8D82-FC08243A651C}"/>
              </a:ext>
            </a:extLst>
          </p:cNvPr>
          <p:cNvSpPr/>
          <p:nvPr/>
        </p:nvSpPr>
        <p:spPr>
          <a:xfrm>
            <a:off x="701931" y="195412"/>
            <a:ext cx="82735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pt-BR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O QUE É O PROTOCOLO DE ATENDIMENTO AO MIGRANTE </a:t>
            </a:r>
          </a:p>
          <a:p>
            <a:pPr algn="ctr"/>
            <a:endParaRPr lang="pt-BR" sz="2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pt-BR" sz="2400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BF6405D-A06B-4BED-868B-91904B6B2DC7}"/>
              </a:ext>
            </a:extLst>
          </p:cNvPr>
          <p:cNvSpPr/>
          <p:nvPr/>
        </p:nvSpPr>
        <p:spPr>
          <a:xfrm>
            <a:off x="1267811" y="1584318"/>
            <a:ext cx="965637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dirty="0"/>
              <a:t>O Protocolo de Atendimento a Migrantes em Situação de Vulnerabilidade, pretende reuniu e detalhar informações sobre a rede de assistência ao migrante nos municípios catarinenses, identificando as falhas e reconhecendo acertos, e atribuições de cada política pública. </a:t>
            </a:r>
            <a:br>
              <a:rPr lang="pt-BR" sz="2400" dirty="0"/>
            </a:br>
            <a:br>
              <a:rPr lang="pt-BR" sz="2400" dirty="0"/>
            </a:br>
            <a:r>
              <a:rPr lang="pt-BR" sz="2400" dirty="0"/>
              <a:t>Na elaboração deve-se contar com os diversos atores da rede de atendimento - serviços de assistência, de saúde, de educação, assim como as entidades, Receita Federal, Polícia Rodoviária Federal e demais órgãos que atendem ao migrante de alguma forma. </a:t>
            </a:r>
          </a:p>
          <a:p>
            <a:pPr algn="ctr"/>
            <a:endParaRPr lang="pt-BR" sz="2400" dirty="0"/>
          </a:p>
          <a:p>
            <a:pPr algn="ctr"/>
            <a:r>
              <a:rPr lang="pt-BR" sz="2400" b="1" dirty="0">
                <a:solidFill>
                  <a:srgbClr val="0070C0"/>
                </a:solidFill>
              </a:rPr>
              <a:t>É um protocolo para os serviços do município, o que é um avanço do ponto de vista do atendimento e da atenção humana as pessoas migrantes</a:t>
            </a:r>
            <a:r>
              <a:rPr lang="pt-BR" sz="2400" dirty="0"/>
              <a:t>. 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E4B7C02-7317-4A16-9FAB-B36B78DF0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9771" y="445685"/>
            <a:ext cx="2581935" cy="40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628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E3CEA41-BEB4-49EB-8D82-FC08243A651C}"/>
              </a:ext>
            </a:extLst>
          </p:cNvPr>
          <p:cNvSpPr/>
          <p:nvPr/>
        </p:nvSpPr>
        <p:spPr>
          <a:xfrm>
            <a:off x="1959204" y="826732"/>
            <a:ext cx="8273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pt-BR" sz="2400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37053DF6-3603-4052-8D4C-00BA5683DBD7}"/>
              </a:ext>
            </a:extLst>
          </p:cNvPr>
          <p:cNvSpPr/>
          <p:nvPr/>
        </p:nvSpPr>
        <p:spPr>
          <a:xfrm>
            <a:off x="829340" y="615180"/>
            <a:ext cx="8154404" cy="571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pt-BR" sz="2400" b="1" dirty="0">
                <a:solidFill>
                  <a:srgbClr val="333333"/>
                </a:solidFill>
                <a:ea typeface="Times New Roman" panose="02020603050405020304" pitchFamily="18" charset="0"/>
              </a:rPr>
              <a:t>METODOLOGIA</a:t>
            </a:r>
            <a:br>
              <a:rPr lang="pt-BR" sz="2400" b="1" dirty="0">
                <a:solidFill>
                  <a:srgbClr val="333333"/>
                </a:solidFill>
                <a:ea typeface="Times New Roman" panose="02020603050405020304" pitchFamily="18" charset="0"/>
              </a:rPr>
            </a:br>
            <a:br>
              <a:rPr lang="pt-BR" sz="2400" b="1" dirty="0">
                <a:solidFill>
                  <a:srgbClr val="333333"/>
                </a:solidFill>
                <a:ea typeface="Times New Roman" panose="02020603050405020304" pitchFamily="18" charset="0"/>
              </a:rPr>
            </a:br>
            <a:r>
              <a:rPr lang="pt-BR" sz="2400" dirty="0">
                <a:solidFill>
                  <a:srgbClr val="333333"/>
                </a:solidFill>
                <a:ea typeface="Times New Roman" panose="02020603050405020304" pitchFamily="18" charset="0"/>
              </a:rPr>
              <a:t>Inicialmente é fundamental conhecer a rede, reunir técnicos dos serviços e demais atores para debates e construção do protocolo, ouvir todas as políticas e instituições que atendem o migrante;</a:t>
            </a:r>
            <a:br>
              <a:rPr lang="pt-BR" sz="2400" dirty="0">
                <a:solidFill>
                  <a:srgbClr val="333333"/>
                </a:solidFill>
                <a:ea typeface="Times New Roman" panose="02020603050405020304" pitchFamily="18" charset="0"/>
              </a:rPr>
            </a:br>
            <a:br>
              <a:rPr lang="pt-BR" sz="2400" dirty="0">
                <a:solidFill>
                  <a:srgbClr val="333333"/>
                </a:solidFill>
                <a:ea typeface="Times New Roman" panose="02020603050405020304" pitchFamily="18" charset="0"/>
              </a:rPr>
            </a:br>
            <a:r>
              <a:rPr lang="pt-BR" sz="2400" dirty="0">
                <a:solidFill>
                  <a:srgbClr val="333333"/>
                </a:solidFill>
                <a:ea typeface="Times New Roman" panose="02020603050405020304" pitchFamily="18" charset="0"/>
              </a:rPr>
              <a:t>Constituir um Comitê Intersetorial e Interinstitucional para a construção do protocolo, com a participação dos migrantes. </a:t>
            </a:r>
            <a:br>
              <a:rPr lang="pt-BR" sz="2400" dirty="0">
                <a:solidFill>
                  <a:srgbClr val="333333"/>
                </a:solidFill>
                <a:ea typeface="Times New Roman" panose="02020603050405020304" pitchFamily="18" charset="0"/>
              </a:rPr>
            </a:br>
            <a:br>
              <a:rPr lang="pt-BR" sz="2400" dirty="0">
                <a:solidFill>
                  <a:srgbClr val="333333"/>
                </a:solidFill>
                <a:ea typeface="Times New Roman" panose="02020603050405020304" pitchFamily="18" charset="0"/>
              </a:rPr>
            </a:br>
            <a:r>
              <a:rPr lang="pt-BR" sz="2400" dirty="0">
                <a:solidFill>
                  <a:srgbClr val="333333"/>
                </a:solidFill>
                <a:ea typeface="Times New Roman" panose="02020603050405020304" pitchFamily="18" charset="0"/>
              </a:rPr>
              <a:t>Avançar no diálogo, por meio de reuniões presenciais e virtuais, compartilhar os procedimentos que são utilizados em cada serviço:</a:t>
            </a:r>
          </a:p>
          <a:p>
            <a:pPr algn="ctr">
              <a:spcAft>
                <a:spcPts val="750"/>
              </a:spcAft>
            </a:pPr>
            <a:endParaRPr lang="pt-BR" sz="2000" dirty="0">
              <a:solidFill>
                <a:srgbClr val="333333"/>
              </a:solidFill>
              <a:ea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pt-BR" sz="2000" dirty="0">
                <a:solidFill>
                  <a:srgbClr val="333333"/>
                </a:solidFill>
                <a:ea typeface="Times New Roman" panose="02020603050405020304" pitchFamily="18" charset="0"/>
              </a:rPr>
              <a:t> </a:t>
            </a:r>
            <a:endParaRPr lang="pt-BR" sz="2000" dirty="0">
              <a:effectLst/>
              <a:ea typeface="Times New Roman" panose="02020603050405020304" pitchFamily="18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4EC1BBF-9165-4234-B56C-0ABC11756C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9771" y="445685"/>
            <a:ext cx="2581935" cy="40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924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E3CEA41-BEB4-49EB-8D82-FC08243A651C}"/>
              </a:ext>
            </a:extLst>
          </p:cNvPr>
          <p:cNvSpPr/>
          <p:nvPr/>
        </p:nvSpPr>
        <p:spPr>
          <a:xfrm>
            <a:off x="1959204" y="826732"/>
            <a:ext cx="8273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pt-BR" sz="2400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59D34FDD-CFE1-47E9-A26F-0FBA076852B4}"/>
              </a:ext>
            </a:extLst>
          </p:cNvPr>
          <p:cNvSpPr/>
          <p:nvPr/>
        </p:nvSpPr>
        <p:spPr>
          <a:xfrm>
            <a:off x="1254642" y="1174085"/>
            <a:ext cx="8365411" cy="4729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pt-BR" sz="2400" dirty="0">
                <a:solidFill>
                  <a:srgbClr val="3333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 protocolo deve estabelecer a identificação dos migrantes presentes no Município e o grau de necessidade desse público entre; necessidade imediata e a longo prazo. </a:t>
            </a:r>
          </a:p>
          <a:p>
            <a:pPr>
              <a:spcAft>
                <a:spcPts val="750"/>
              </a:spcAft>
            </a:pPr>
            <a:endParaRPr lang="pt-BR" sz="2400" dirty="0">
              <a:solidFill>
                <a:srgbClr val="333333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spcAft>
                <a:spcPts val="750"/>
              </a:spcAft>
            </a:pPr>
            <a:r>
              <a:rPr lang="pt-BR" sz="2400" dirty="0">
                <a:solidFill>
                  <a:srgbClr val="3333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Na minuta do protocolo os serviços foram divididos entre: documentação, abrigo e acomodação, alimentação, saúde e bem-estar, educação e capacitação, emprego, meios de subsistência e geração de renda, assistência legal, retorno e integração e busca familiar e realocação. Diante da divisão pode-se realizar encaminhamentos de acordo com a vulnerabilidade e necessidade identificadas, conforme o protocolo elaborado por Foz do Iguaçu</a:t>
            </a:r>
            <a:r>
              <a:rPr lang="pt-BR" sz="2000" dirty="0">
                <a:solidFill>
                  <a:srgbClr val="3333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endParaRPr lang="pt-BR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9DD2AD5-F757-4954-9738-2055821C7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9771" y="445685"/>
            <a:ext cx="2581935" cy="40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8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E3CEA41-BEB4-49EB-8D82-FC08243A651C}"/>
              </a:ext>
            </a:extLst>
          </p:cNvPr>
          <p:cNvSpPr/>
          <p:nvPr/>
        </p:nvSpPr>
        <p:spPr>
          <a:xfrm>
            <a:off x="1959204" y="826732"/>
            <a:ext cx="8273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pt-BR" sz="2400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8481F276-98E9-427F-AAEE-F1903F3FBD89}"/>
              </a:ext>
            </a:extLst>
          </p:cNvPr>
          <p:cNvSpPr/>
          <p:nvPr/>
        </p:nvSpPr>
        <p:spPr>
          <a:xfrm>
            <a:off x="2649717" y="1242230"/>
            <a:ext cx="6892565" cy="3088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pt-BR" sz="2400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“A grande lógica é acolhida, o cuidado e a proteção ao migrante. Então os serviços tem esse protocolo hoje como uma referência. Essa organização, logística e cuidado com esses pessoas, não tínhamos de forma tão organizada no município”, destaca Elias Oliveira, Gestor de Foz do Iguaçu. </a:t>
            </a:r>
          </a:p>
          <a:p>
            <a:pPr algn="ctr">
              <a:spcAft>
                <a:spcPts val="750"/>
              </a:spcAft>
            </a:pPr>
            <a:endParaRPr lang="pt-BR" sz="2000" dirty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29B1698-2CAC-4CE1-AE53-8959A7C96C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9771" y="445685"/>
            <a:ext cx="2581935" cy="40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407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E3CEA41-BEB4-49EB-8D82-FC08243A651C}"/>
              </a:ext>
            </a:extLst>
          </p:cNvPr>
          <p:cNvSpPr/>
          <p:nvPr/>
        </p:nvSpPr>
        <p:spPr>
          <a:xfrm>
            <a:off x="1959204" y="826732"/>
            <a:ext cx="8273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pt-BR" sz="2400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8481F276-98E9-427F-AAEE-F1903F3FBD89}"/>
              </a:ext>
            </a:extLst>
          </p:cNvPr>
          <p:cNvSpPr/>
          <p:nvPr/>
        </p:nvSpPr>
        <p:spPr>
          <a:xfrm>
            <a:off x="1959204" y="2060100"/>
            <a:ext cx="8673353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SEGUE A MINUTA DO PROTOCOLO – CONSTRUÍDA PELA FECAM E VALIDADA PELO COLEGIADO ESTADUAL DE ASSISTÊNCIA SOCIAL – COAS , COM A COLABORAÇÃO DA OIM – AGENCIA DA ONU PARA AS MIGRAÇÕES. </a:t>
            </a:r>
          </a:p>
          <a:p>
            <a:pPr algn="ctr">
              <a:spcAft>
                <a:spcPts val="750"/>
              </a:spcAft>
            </a:pPr>
            <a:endParaRPr lang="pt-BR" sz="2400" b="1" dirty="0">
              <a:solidFill>
                <a:schemeClr val="accent1">
                  <a:lumMod val="75000"/>
                </a:schemeClr>
              </a:solidFill>
              <a:latin typeface="Helvetica" panose="020B0604020202020204" pitchFamily="34" charset="0"/>
              <a:ea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pt-BR" sz="2400" b="1" dirty="0">
                <a:solidFill>
                  <a:schemeClr val="bg2">
                    <a:lumMod val="10000"/>
                  </a:schemeClr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Desejamos uma excelente construção junto aos Municípios! </a:t>
            </a:r>
          </a:p>
          <a:p>
            <a:pPr>
              <a:spcAft>
                <a:spcPts val="750"/>
              </a:spcAft>
            </a:pPr>
            <a:endParaRPr lang="pt-BR" dirty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1854EF4-B097-4956-98BA-E50EE6A59D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5926" y="424361"/>
            <a:ext cx="2584928" cy="40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0117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400</Words>
  <Application>Microsoft Office PowerPoint</Application>
  <PresentationFormat>Widescreen</PresentationFormat>
  <Paragraphs>15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Helvetica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fecam</dc:creator>
  <cp:lastModifiedBy>fecam</cp:lastModifiedBy>
  <cp:revision>4</cp:revision>
  <dcterms:created xsi:type="dcterms:W3CDTF">2021-04-17T17:00:29Z</dcterms:created>
  <dcterms:modified xsi:type="dcterms:W3CDTF">2021-04-17T17:09:38Z</dcterms:modified>
</cp:coreProperties>
</file>